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75" r:id="rId3"/>
    <p:sldId id="274" r:id="rId4"/>
    <p:sldId id="278" r:id="rId5"/>
    <p:sldId id="277" r:id="rId6"/>
    <p:sldId id="280" r:id="rId7"/>
    <p:sldId id="281" r:id="rId8"/>
    <p:sldId id="282" r:id="rId9"/>
    <p:sldId id="283" r:id="rId10"/>
    <p:sldId id="284" r:id="rId11"/>
    <p:sldId id="285" r:id="rId12"/>
    <p:sldId id="286" r:id="rId13"/>
    <p:sldId id="287" r:id="rId14"/>
    <p:sldId id="288" r:id="rId15"/>
    <p:sldId id="289" r:id="rId16"/>
    <p:sldId id="276" r:id="rId17"/>
    <p:sldId id="256" r:id="rId18"/>
    <p:sldId id="257" r:id="rId19"/>
    <p:sldId id="259" r:id="rId20"/>
    <p:sldId id="260" r:id="rId21"/>
    <p:sldId id="263" r:id="rId22"/>
    <p:sldId id="271" r:id="rId23"/>
    <p:sldId id="262" r:id="rId24"/>
    <p:sldId id="265" r:id="rId25"/>
    <p:sldId id="266" r:id="rId26"/>
    <p:sldId id="273" r:id="rId27"/>
    <p:sldId id="267" r:id="rId28"/>
    <p:sldId id="268" r:id="rId29"/>
    <p:sldId id="269" r:id="rId30"/>
    <p:sldId id="270" r:id="rId31"/>
    <p:sldId id="272" r:id="rId32"/>
    <p:sldId id="264"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088978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430589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6019971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242355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24AC9AB-0091-4E0E-B65E-CBE33E26D8C0}" type="datetimeFigureOut">
              <a:rPr lang="en-US" smtClean="0"/>
              <a:t>3/18/2024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4199661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29138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4AC9AB-0091-4E0E-B65E-CBE33E26D8C0}" type="datetimeFigureOut">
              <a:rPr lang="en-US" smtClean="0"/>
              <a:t>3/18/2024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954984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4AC9AB-0091-4E0E-B65E-CBE33E26D8C0}" type="datetimeFigureOut">
              <a:rPr lang="en-US" smtClean="0"/>
              <a:t>3/18/2024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526370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AC9AB-0091-4E0E-B65E-CBE33E26D8C0}" type="datetimeFigureOut">
              <a:rPr lang="en-US" smtClean="0"/>
              <a:t>3/18/2024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3561394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684920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4AC9AB-0091-4E0E-B65E-CBE33E26D8C0}" type="datetimeFigureOut">
              <a:rPr lang="en-US" smtClean="0"/>
              <a:t>3/18/2024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EE1C8-8F88-4008-985B-B1CB24794816}" type="slidenum">
              <a:rPr lang="en-US" smtClean="0"/>
              <a:t>‹#›</a:t>
            </a:fld>
            <a:endParaRPr lang="en-US"/>
          </a:p>
        </p:txBody>
      </p:sp>
    </p:spTree>
    <p:extLst>
      <p:ext uri="{BB962C8B-B14F-4D97-AF65-F5344CB8AC3E}">
        <p14:creationId xmlns:p14="http://schemas.microsoft.com/office/powerpoint/2010/main" val="168945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AC9AB-0091-4E0E-B65E-CBE33E26D8C0}" type="datetimeFigureOut">
              <a:rPr lang="en-US" smtClean="0"/>
              <a:t>3/18/2024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EE1C8-8F88-4008-985B-B1CB24794816}" type="slidenum">
              <a:rPr lang="en-US" smtClean="0"/>
              <a:t>‹#›</a:t>
            </a:fld>
            <a:endParaRPr lang="en-US"/>
          </a:p>
        </p:txBody>
      </p:sp>
    </p:spTree>
    <p:extLst>
      <p:ext uri="{BB962C8B-B14F-4D97-AF65-F5344CB8AC3E}">
        <p14:creationId xmlns:p14="http://schemas.microsoft.com/office/powerpoint/2010/main" val="8373717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nihcc.app.box.com/v/ChestXray-NIHCC/file/220660789610" TargetMode="External"/><Relationship Id="rId2" Type="http://schemas.openxmlformats.org/officeDocument/2006/relationships/hyperlink" Target="http://www.vinmec.com/" TargetMode="External"/><Relationship Id="rId1" Type="http://schemas.openxmlformats.org/officeDocument/2006/relationships/slideLayout" Target="../slideLayouts/slideLayout1.xml"/><Relationship Id="rId6" Type="http://schemas.openxmlformats.org/officeDocument/2006/relationships/hyperlink" Target="https://thietbiytenhapkhau.com.vn/may-x-quang-nguyen-ly-cau-tao-va-phan-loai-may-chup-x-quang-y-te" TargetMode="External"/><Relationship Id="rId5" Type="http://schemas.openxmlformats.org/officeDocument/2006/relationships/hyperlink" Target="https://openmedscience.com/radiant-discovery-the-transformative-journey-of-x-ray-technology-in-medicine-and-science/" TargetMode="External"/><Relationship Id="rId4" Type="http://schemas.openxmlformats.org/officeDocument/2006/relationships/hyperlink" Target="https://stanfordmlgroup.github.io/competitions/chexpe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8B8FB3C-B385-0007-AA4F-1DF0CB1F954B}"/>
              </a:ext>
            </a:extLst>
          </p:cNvPr>
          <p:cNvSpPr>
            <a:spLocks noGrp="1"/>
          </p:cNvSpPr>
          <p:nvPr>
            <p:ph type="ctrTitle"/>
          </p:nvPr>
        </p:nvSpPr>
        <p:spPr>
          <a:xfrm>
            <a:off x="1523998" y="0"/>
            <a:ext cx="9144000" cy="2489470"/>
          </a:xfrm>
        </p:spPr>
        <p:txBody>
          <a:bodyPr anchor="ctr">
            <a:normAutofit/>
          </a:bodyPr>
          <a:lstStyle/>
          <a:p>
            <a:r>
              <a:rPr lang="en-US" sz="7200" dirty="0" err="1">
                <a:latin typeface="Times New Roman" panose="02020603050405020304" pitchFamily="18" charset="0"/>
                <a:cs typeface="Times New Roman" panose="02020603050405020304" pitchFamily="18" charset="0"/>
              </a:rPr>
              <a:t>Ảnh</a:t>
            </a:r>
            <a:r>
              <a:rPr lang="en-US" sz="7200" dirty="0">
                <a:latin typeface="Times New Roman" panose="02020603050405020304" pitchFamily="18" charset="0"/>
                <a:cs typeface="Times New Roman" panose="02020603050405020304" pitchFamily="18" charset="0"/>
              </a:rPr>
              <a:t> X-</a:t>
            </a:r>
            <a:r>
              <a:rPr lang="en-US" sz="7200" dirty="0" err="1">
                <a:latin typeface="Times New Roman" panose="02020603050405020304" pitchFamily="18" charset="0"/>
                <a:cs typeface="Times New Roman" panose="02020603050405020304" pitchFamily="18" charset="0"/>
              </a:rPr>
              <a:t>quang</a:t>
            </a:r>
            <a:endParaRPr lang="en-US" sz="7200" dirty="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306118C2-6E7E-82BB-AD8B-BBCD76881585}"/>
              </a:ext>
            </a:extLst>
          </p:cNvPr>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gắm vẻ đẹp cơ thể người tận &quot;xương tủy&quot; qua ảnh chụp X-quang">
            <a:extLst>
              <a:ext uri="{FF2B5EF4-FFF2-40B4-BE49-F238E27FC236}">
                <a16:creationId xmlns:a16="http://schemas.microsoft.com/office/drawing/2014/main" id="{9FD6B07A-2A5A-9977-9881-CCF32C72C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559" y="1956620"/>
            <a:ext cx="4754879" cy="3125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11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3684140"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Chụp X quang kỹ thuật số (Cuối thế kỷ 20): Sự ra đời của chụp X quang kỹ thuật số vào cuối thế kỷ 20 là một cột mốc quan trọng.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Chuyển đổi từ phim chụp ảnh truyền thống sang cảm biến kỹ thuật số, công nghệ này cho phép xem và xử lý hình ảnh ngay lập tức.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EBC2C5C-D4C5-9E75-FC5C-B2FB112C3ECE}"/>
              </a:ext>
            </a:extLst>
          </p:cNvPr>
          <p:cNvPicPr>
            <a:picLocks noChangeAspect="1"/>
          </p:cNvPicPr>
          <p:nvPr/>
        </p:nvPicPr>
        <p:blipFill>
          <a:blip r:embed="rId2"/>
          <a:stretch>
            <a:fillRect/>
          </a:stretch>
        </p:blipFill>
        <p:spPr>
          <a:xfrm>
            <a:off x="4788311" y="1789471"/>
            <a:ext cx="7077075" cy="3810000"/>
          </a:xfrm>
          <a:prstGeom prst="rect">
            <a:avLst/>
          </a:prstGeom>
        </p:spPr>
      </p:pic>
    </p:spTree>
    <p:extLst>
      <p:ext uri="{BB962C8B-B14F-4D97-AF65-F5344CB8AC3E}">
        <p14:creationId xmlns:p14="http://schemas.microsoft.com/office/powerpoint/2010/main" val="152569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4716526"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Nó làm giảm thời gian thu thập và xử lý hình ảnh tia X và giảm đáng kể liều bức xạ cần thiết. </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l">
              <a:lnSpc>
                <a:spcPct val="115000"/>
              </a:lnSpc>
              <a:spcAft>
                <a:spcPts val="800"/>
              </a:spcAft>
              <a:buFont typeface="Arial" panose="020B0604020202020204" pitchFamily="34" charset="0"/>
              <a:buChar char="•"/>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Hệ thống chụp X quang kỹ thuật số cung cấp chất lượng hình ảnh tốt hơn, tạo điều kiện thuận lợi cho việc lưu trữ và truyền hình ảnh (PACS – Picture Archiving and Communication Systems) và tích hợp tốt với các hệ thống chăm sóc sức khỏe kỹ thuật số khác.</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334EBB17-36B8-CCA3-512F-F474DCD3D91D}"/>
              </a:ext>
            </a:extLst>
          </p:cNvPr>
          <p:cNvPicPr>
            <a:picLocks noChangeAspect="1"/>
          </p:cNvPicPr>
          <p:nvPr/>
        </p:nvPicPr>
        <p:blipFill>
          <a:blip r:embed="rId2"/>
          <a:stretch>
            <a:fillRect/>
          </a:stretch>
        </p:blipFill>
        <p:spPr>
          <a:xfrm>
            <a:off x="6371305" y="1553497"/>
            <a:ext cx="4876797" cy="4028768"/>
          </a:xfrm>
          <a:prstGeom prst="rect">
            <a:avLst/>
          </a:prstGeom>
        </p:spPr>
      </p:pic>
    </p:spTree>
    <p:extLst>
      <p:ext uri="{BB962C8B-B14F-4D97-AF65-F5344CB8AC3E}">
        <p14:creationId xmlns:p14="http://schemas.microsoft.com/office/powerpoint/2010/main" val="372026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1" y="1553497"/>
            <a:ext cx="10065274" cy="4798141"/>
          </a:xfrm>
        </p:spPr>
        <p:txBody>
          <a:bodyPr>
            <a:normAutofit/>
          </a:bodyPr>
          <a:lstStyle/>
          <a:p>
            <a:pPr algn="l">
              <a:lnSpc>
                <a:spcPct val="115000"/>
              </a:lnSpc>
              <a:spcAft>
                <a:spcPts val="800"/>
              </a:spcAft>
            </a:pPr>
            <a:r>
              <a:rPr lang="en-US" sz="1800" dirty="0">
                <a:effectLst/>
                <a:latin typeface="Times New Roman" panose="02020603050405020304" pitchFamily="18" charset="0"/>
                <a:ea typeface="Aptos" panose="020B0004020202020204" pitchFamily="34" charset="0"/>
              </a:rPr>
              <a:t>b. </a:t>
            </a:r>
            <a:r>
              <a:rPr lang="en-US" sz="1800" dirty="0" err="1">
                <a:effectLst/>
                <a:latin typeface="Times New Roman" panose="02020603050405020304" pitchFamily="18" charset="0"/>
                <a:ea typeface="Aptos" panose="020B0004020202020204" pitchFamily="34" charset="0"/>
              </a:rPr>
              <a:t>Máy</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chụp</a:t>
            </a:r>
            <a:r>
              <a:rPr lang="en-US" sz="1800" dirty="0">
                <a:effectLst/>
                <a:latin typeface="Times New Roman" panose="02020603050405020304" pitchFamily="18" charset="0"/>
                <a:ea typeface="Aptos" panose="020B0004020202020204" pitchFamily="34" charset="0"/>
              </a:rPr>
              <a:t> X-</a:t>
            </a:r>
            <a:r>
              <a:rPr lang="en-US" sz="1800" dirty="0" err="1">
                <a:effectLst/>
                <a:latin typeface="Times New Roman" panose="02020603050405020304" pitchFamily="18" charset="0"/>
                <a:ea typeface="Aptos" panose="020B0004020202020204" pitchFamily="34" charset="0"/>
              </a:rPr>
              <a:t>quang</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cổ</a:t>
            </a:r>
            <a:r>
              <a:rPr lang="en-US" sz="1800" dirty="0">
                <a:effectLst/>
                <a:latin typeface="Times New Roman" panose="02020603050405020304" pitchFamily="18" charset="0"/>
                <a:ea typeface="Aptos" panose="020B0004020202020204" pitchFamily="34" charset="0"/>
              </a:rPr>
              <a:t> </a:t>
            </a:r>
            <a:r>
              <a:rPr lang="en-US" sz="1800" dirty="0" err="1">
                <a:effectLst/>
                <a:latin typeface="Times New Roman" panose="02020603050405020304" pitchFamily="18" charset="0"/>
                <a:ea typeface="Aptos" panose="020B0004020202020204" pitchFamily="34" charset="0"/>
              </a:rPr>
              <a:t>điển</a:t>
            </a:r>
            <a:endParaRPr lang="en-US" sz="1800" dirty="0">
              <a:effectLst/>
              <a:latin typeface="Times New Roman" panose="02020603050405020304" pitchFamily="18" charset="0"/>
              <a:ea typeface="Aptos" panose="020B0004020202020204" pitchFamily="34" charset="0"/>
            </a:endParaRP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Dùng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hệ</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thống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a:t>
            </a:r>
            <a:r>
              <a:rPr lang="en-US" sz="1800" dirty="0" err="1">
                <a:solidFill>
                  <a:srgbClr val="000000"/>
                </a:solidFill>
                <a:effectLst/>
                <a:latin typeface="Times New Roman" panose="02020603050405020304" pitchFamily="18" charset="0"/>
                <a:ea typeface="Aptos" panose="020B0004020202020204" pitchFamily="34" charset="0"/>
              </a:rPr>
              <a:t>bìa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tăng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quang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chụp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các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bộ</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phận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của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chứa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trong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các</a:t>
            </a:r>
            <a:r>
              <a:rPr lang="en-US" sz="1800" dirty="0">
                <a:solidFill>
                  <a:srgbClr val="000000"/>
                </a:solidFill>
                <a:effectLst/>
                <a:latin typeface="Times New Roman" panose="02020603050405020304" pitchFamily="18" charset="0"/>
                <a:ea typeface="Aptos" panose="020B0004020202020204" pitchFamily="34" charset="0"/>
              </a:rPr>
              <a:t> cassette.</a:t>
            </a: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Casette</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đặt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cần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chiếu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qua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đến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đập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p>
          <a:p>
            <a:pPr algn="l">
              <a:lnSpc>
                <a:spcPct val="115000"/>
              </a:lnSpc>
              <a:spcAft>
                <a:spcPts val="800"/>
              </a:spcAft>
            </a:pP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phô</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phòng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tối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xử</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bằng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hoá</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chất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hiện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định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p>
          <a:p>
            <a:pPr algn="l">
              <a:lnSpc>
                <a:spcPct val="115000"/>
              </a:lnSpc>
              <a:spcAft>
                <a:spcPts val="800"/>
              </a:spcAft>
            </a:pPr>
            <a:r>
              <a:rPr lang="en-US" sz="1800" dirty="0">
                <a:solidFill>
                  <a:srgbClr val="000000"/>
                </a:solidFill>
                <a:effectLst/>
                <a:latin typeface="Times New Roman" panose="02020603050405020304" pitchFamily="18" charset="0"/>
                <a:ea typeface="Aptos" panose="020B0004020202020204" pitchFamily="34" charset="0"/>
              </a:rPr>
              <a:t>Khi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người</a:t>
            </a:r>
            <a:r>
              <a:rPr lang="en-US" sz="1800" dirty="0">
                <a:solidFill>
                  <a:srgbClr val="000000"/>
                </a:solidFill>
                <a:effectLst/>
                <a:latin typeface="Times New Roman" panose="02020603050405020304" pitchFamily="18" charset="0"/>
                <a:ea typeface="Aptos" panose="020B0004020202020204" pitchFamily="34" charset="0"/>
              </a:rPr>
              <a:t> ta </a:t>
            </a:r>
            <a:r>
              <a:rPr lang="en-US" sz="1800" dirty="0" err="1">
                <a:solidFill>
                  <a:srgbClr val="000000"/>
                </a:solidFill>
                <a:effectLst/>
                <a:latin typeface="Times New Roman" panose="02020603050405020304" pitchFamily="18" charset="0"/>
                <a:ea typeface="Aptos" panose="020B0004020202020204" pitchFamily="34" charset="0"/>
              </a:rPr>
              <a:t>dùng</a:t>
            </a:r>
            <a:r>
              <a:rPr lang="en-US" sz="1800" dirty="0">
                <a:solidFill>
                  <a:srgbClr val="000000"/>
                </a:solidFill>
                <a:effectLst/>
                <a:latin typeface="Times New Roman" panose="02020603050405020304" pitchFamily="18" charset="0"/>
                <a:ea typeface="Aptos" panose="020B0004020202020204" pitchFamily="34" charset="0"/>
              </a:rPr>
              <a:t> AgCl, </a:t>
            </a:r>
            <a:r>
              <a:rPr lang="en-US" sz="1800" dirty="0" err="1">
                <a:solidFill>
                  <a:srgbClr val="000000"/>
                </a:solidFill>
                <a:effectLst/>
                <a:latin typeface="Times New Roman" panose="02020603050405020304" pitchFamily="18" charset="0"/>
                <a:ea typeface="Aptos" panose="020B0004020202020204" pitchFamily="34" charset="0"/>
              </a:rPr>
              <a:t>những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đâm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mất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màu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đen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nào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bị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cản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lại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hiển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thị</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màu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trắng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rửa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tia</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đâm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xuyên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xương</a:t>
            </a:r>
            <a:r>
              <a:rPr lang="en-US" sz="1800" dirty="0">
                <a:solidFill>
                  <a:srgbClr val="000000"/>
                </a:solidFill>
                <a:effectLst/>
                <a:latin typeface="Times New Roman" panose="02020603050405020304" pitchFamily="18" charset="0"/>
                <a:ea typeface="Aptos" panose="020B0004020202020204" pitchFamily="34" charset="0"/>
              </a:rPr>
              <a:t>).</a:t>
            </a:r>
          </a:p>
          <a:p>
            <a:pPr algn="l">
              <a:lnSpc>
                <a:spcPct val="115000"/>
              </a:lnSpc>
              <a:spcAft>
                <a:spcPts val="800"/>
              </a:spcAft>
            </a:pPr>
            <a:r>
              <a:rPr lang="en-US" sz="1800" dirty="0">
                <a:solidFill>
                  <a:srgbClr val="000000"/>
                </a:solidFill>
                <a:effectLst/>
                <a:latin typeface="Times New Roman" panose="02020603050405020304" pitchFamily="18" charset="0"/>
                <a:ea typeface="Aptos" panose="020B0004020202020204" pitchFamily="34" charset="0"/>
              </a:rPr>
              <a:t> Sau </a:t>
            </a:r>
            <a:r>
              <a:rPr lang="en-US" sz="1800" dirty="0" err="1">
                <a:solidFill>
                  <a:srgbClr val="000000"/>
                </a:solidFill>
                <a:effectLst/>
                <a:latin typeface="Times New Roman" panose="02020603050405020304" pitchFamily="18" charset="0"/>
                <a:ea typeface="Aptos" panose="020B0004020202020204" pitchFamily="34" charset="0"/>
              </a:rPr>
              <a:t>đó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sẽ</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đọc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trên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hộp</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đèn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đọc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phim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Đây</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hình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vĩnh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viễn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không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thể</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chỉnh</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sửa</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khó</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lưu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trữ</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sao</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lưu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và</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tìm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kiếm</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Hiện</a:t>
            </a:r>
            <a:r>
              <a:rPr lang="en-US" sz="1800" dirty="0">
                <a:solidFill>
                  <a:srgbClr val="000000"/>
                </a:solidFill>
                <a:effectLst/>
                <a:latin typeface="Times New Roman" panose="02020603050405020304" pitchFamily="18" charset="0"/>
                <a:ea typeface="Aptos" panose="020B0004020202020204" pitchFamily="34" charset="0"/>
              </a:rPr>
              <a:t> nay, </a:t>
            </a:r>
            <a:r>
              <a:rPr lang="en-US" sz="1800" dirty="0" err="1">
                <a:solidFill>
                  <a:srgbClr val="000000"/>
                </a:solidFill>
                <a:effectLst/>
                <a:latin typeface="Times New Roman" panose="02020603050405020304" pitchFamily="18" charset="0"/>
                <a:ea typeface="Aptos" panose="020B0004020202020204" pitchFamily="34" charset="0"/>
              </a:rPr>
              <a:t>máy</a:t>
            </a:r>
            <a:r>
              <a:rPr lang="en-US" sz="1800" dirty="0">
                <a:solidFill>
                  <a:srgbClr val="000000"/>
                </a:solidFill>
                <a:effectLst/>
                <a:latin typeface="Times New Roman" panose="02020603050405020304" pitchFamily="18" charset="0"/>
                <a:ea typeface="Aptos" panose="020B0004020202020204" pitchFamily="34" charset="0"/>
              </a:rPr>
              <a:t> X </a:t>
            </a:r>
            <a:r>
              <a:rPr lang="en-US" sz="1800" dirty="0" err="1">
                <a:solidFill>
                  <a:srgbClr val="000000"/>
                </a:solidFill>
                <a:effectLst/>
                <a:latin typeface="Times New Roman" panose="02020603050405020304" pitchFamily="18" charset="0"/>
                <a:ea typeface="Aptos" panose="020B0004020202020204" pitchFamily="34" charset="0"/>
              </a:rPr>
              <a:t>quang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cổ</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điển</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ngày</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càng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ít</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được</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sử</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dụng</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bởi</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nhiều</a:t>
            </a:r>
            <a:r>
              <a:rPr lang="en-US" sz="1800" dirty="0">
                <a:solidFill>
                  <a:srgbClr val="000000"/>
                </a:solidFill>
                <a:effectLst/>
                <a:latin typeface="Times New Roman" panose="02020603050405020304" pitchFamily="18" charset="0"/>
                <a:ea typeface="Aptos" panose="020B0004020202020204" pitchFamily="34" charset="0"/>
              </a:rPr>
              <a:t> </a:t>
            </a:r>
            <a:r>
              <a:rPr lang="en-US" sz="1800" dirty="0" err="1">
                <a:solidFill>
                  <a:srgbClr val="000000"/>
                </a:solidFill>
                <a:effectLst/>
                <a:latin typeface="Times New Roman" panose="02020603050405020304" pitchFamily="18" charset="0"/>
                <a:ea typeface="Aptos" panose="020B0004020202020204" pitchFamily="34" charset="0"/>
              </a:rPr>
              <a:t>lý</a:t>
            </a:r>
            <a:r>
              <a:rPr lang="en-US" sz="1800" dirty="0">
                <a:solidFill>
                  <a:srgbClr val="000000"/>
                </a:solidFill>
                <a:effectLst/>
                <a:latin typeface="Times New Roman" panose="02020603050405020304" pitchFamily="18" charset="0"/>
                <a:ea typeface="Aptos" panose="020B0004020202020204" pitchFamily="34" charset="0"/>
              </a:rPr>
              <a:t> do</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2513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a:latin typeface="Times New Roman" panose="02020603050405020304" pitchFamily="18" charset="0"/>
                <a:cs typeface="Times New Roman" panose="02020603050405020304" pitchFamily="18" charset="0"/>
              </a:rPr>
              <a:t>2. Công nghệ chụp X-quang:</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04171" y="1553497"/>
            <a:ext cx="4991829" cy="4798141"/>
          </a:xfrm>
        </p:spPr>
        <p:txBody>
          <a:bodyPr>
            <a:normAutofit fontScale="92500" lnSpcReduction="10000"/>
          </a:bodyPr>
          <a:lstStyle/>
          <a:p>
            <a:pPr algn="l">
              <a:lnSpc>
                <a:spcPct val="115000"/>
              </a:lnSpc>
              <a:spcAft>
                <a:spcPts val="800"/>
              </a:spcAft>
            </a:pPr>
            <a:r>
              <a:rPr lang="en-US" sz="1800">
                <a:effectLst/>
                <a:latin typeface="Times New Roman" panose="02020603050405020304" pitchFamily="18" charset="0"/>
                <a:ea typeface="Aptos" panose="020B0004020202020204" pitchFamily="34" charset="0"/>
              </a:rPr>
              <a:t>b. Máy chụp X-quang kĩ thuật số gián tiếp CR (computed radiography)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Đây là hệ thống gần giống với X quang cổ điển, máy phát tia X quang bình thường và phim/bìa X quang được thay bằng tấm tạo ảnh có tráng lớp phosphor lưu trữ và kích thích phát sáng.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Tấm tạo ảnh sau khi được tia X chiếu lên sẽ tạo nên 1 tiềm ảnh, sau đó tấm tạo ảnh này sẽ phát quang lần 2 khi quét bởi 1 tia laser trong máy kỹ thuật số hoá, ánh sáng này được bắt lấy và cho ra hình kỹ thuật số tạo ảnh, chuyển đổi qua hình ảnh digital. </a:t>
            </a:r>
          </a:p>
          <a:p>
            <a:pPr marL="285750" indent="-285750" algn="l">
              <a:lnSpc>
                <a:spcPct val="115000"/>
              </a:lnSpc>
              <a:spcAft>
                <a:spcPts val="800"/>
              </a:spcAft>
              <a:buFont typeface="Arial" panose="020B0604020202020204" pitchFamily="34" charset="0"/>
              <a:buChar char="•"/>
            </a:pPr>
            <a:r>
              <a:rPr lang="en-US" sz="1800" kern="10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Hình ảnh này sau đó sẽ được xử lý trên máy tính. Tấm ảnh có thể lưu trữ dưới dạng số, tìm kiếm và chỉnh sửa dễ dàng. </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0BD3381-F9C6-591E-0F86-8A0AB6E3AD52}"/>
              </a:ext>
            </a:extLst>
          </p:cNvPr>
          <p:cNvPicPr>
            <a:picLocks noChangeAspect="1"/>
          </p:cNvPicPr>
          <p:nvPr/>
        </p:nvPicPr>
        <p:blipFill>
          <a:blip r:embed="rId2"/>
          <a:stretch>
            <a:fillRect/>
          </a:stretch>
        </p:blipFill>
        <p:spPr>
          <a:xfrm>
            <a:off x="6096000" y="506362"/>
            <a:ext cx="5944115" cy="5944115"/>
          </a:xfrm>
          <a:prstGeom prst="rect">
            <a:avLst/>
          </a:prstGeom>
        </p:spPr>
      </p:pic>
    </p:spTree>
    <p:extLst>
      <p:ext uri="{BB962C8B-B14F-4D97-AF65-F5344CB8AC3E}">
        <p14:creationId xmlns:p14="http://schemas.microsoft.com/office/powerpoint/2010/main" val="736401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87219" y="1396181"/>
            <a:ext cx="4703981" cy="5093109"/>
          </a:xfrm>
        </p:spPr>
        <p:txBody>
          <a:bodyPr>
            <a:noAutofit/>
          </a:bodyPr>
          <a:lstStyle/>
          <a:p>
            <a:pPr algn="l">
              <a:lnSpc>
                <a:spcPct val="115000"/>
              </a:lnSpc>
              <a:spcAft>
                <a:spcPts val="800"/>
              </a:spcAft>
            </a:pPr>
            <a:r>
              <a:rPr lang="en-US" sz="2000" dirty="0">
                <a:latin typeface="Times New Roman" panose="02020603050405020304" pitchFamily="18" charset="0"/>
                <a:ea typeface="Aptos" panose="020B0004020202020204" pitchFamily="34" charset="0"/>
              </a:rPr>
              <a:t>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Máy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chụp</a:t>
            </a:r>
            <a:r>
              <a:rPr lang="en-US" sz="2000" dirty="0">
                <a:effectLst/>
                <a:latin typeface="Times New Roman" panose="02020603050405020304" pitchFamily="18" charset="0"/>
                <a:ea typeface="Aptos" panose="020B0004020202020204" pitchFamily="34" charset="0"/>
              </a:rPr>
              <a:t> X-</a:t>
            </a:r>
            <a:r>
              <a:rPr lang="en-US" sz="2000" dirty="0" err="1">
                <a:effectLst/>
                <a:latin typeface="Times New Roman" panose="02020603050405020304" pitchFamily="18" charset="0"/>
                <a:ea typeface="Aptos" panose="020B0004020202020204" pitchFamily="34" charset="0"/>
              </a:rPr>
              <a:t>quang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số</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tiếp</a:t>
            </a:r>
            <a:r>
              <a:rPr lang="en-US" sz="2000" dirty="0">
                <a:effectLst/>
                <a:latin typeface="Times New Roman" panose="02020603050405020304" pitchFamily="18" charset="0"/>
                <a:ea typeface="Aptos" panose="020B0004020202020204" pitchFamily="34" charset="0"/>
              </a:rPr>
              <a:t> DR (direct radiography)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Kỹ</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thuật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này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giống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máy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ảnh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kỹ</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thuật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số</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vì</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dùng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nguyên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tắc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tương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tự</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cho</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khi</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Nguyên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tắc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tạo</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ảnh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nhờ</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(Sensor panel) </a:t>
            </a:r>
            <a:r>
              <a:rPr lang="en-US" sz="2000" dirty="0" err="1">
                <a:solidFill>
                  <a:srgbClr val="000000"/>
                </a:solidFill>
                <a:effectLst/>
                <a:latin typeface="Times New Roman" panose="02020603050405020304" pitchFamily="18" charset="0"/>
                <a:ea typeface="Aptos" panose="020B0004020202020204" pitchFamily="34" charset="0"/>
              </a:rPr>
              <a:t>cấu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tạo</a:t>
            </a:r>
            <a:r>
              <a:rPr lang="en-US" sz="2000" dirty="0">
                <a:solidFill>
                  <a:srgbClr val="000000"/>
                </a:solidFill>
                <a:effectLst/>
                <a:latin typeface="Times New Roman" panose="02020603050405020304" pitchFamily="18" charset="0"/>
                <a:ea typeface="Aptos" panose="020B0004020202020204" pitchFamily="34" charset="0"/>
              </a:rPr>
              <a:t> do </a:t>
            </a:r>
            <a:r>
              <a:rPr lang="en-US" sz="2000" dirty="0" err="1">
                <a:solidFill>
                  <a:srgbClr val="000000"/>
                </a:solidFill>
                <a:effectLst/>
                <a:latin typeface="Times New Roman" panose="02020603050405020304" pitchFamily="18" charset="0"/>
                <a:ea typeface="Aptos" panose="020B0004020202020204" pitchFamily="34" charset="0"/>
              </a:rPr>
              <a:t>sự</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kết</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hợp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của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lớp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nháy</a:t>
            </a:r>
            <a:r>
              <a:rPr lang="en-US" sz="2000" dirty="0">
                <a:solidFill>
                  <a:srgbClr val="000000"/>
                </a:solidFill>
                <a:effectLst/>
                <a:latin typeface="Times New Roman" panose="02020603050405020304" pitchFamily="18" charset="0"/>
                <a:ea typeface="Aptos" panose="020B0004020202020204" pitchFamily="34" charset="0"/>
              </a:rPr>
              <a:t> (Scintillator) </a:t>
            </a:r>
            <a:r>
              <a:rPr lang="en-US" sz="2000" dirty="0" err="1">
                <a:solidFill>
                  <a:srgbClr val="000000"/>
                </a:solidFill>
                <a:effectLst/>
                <a:latin typeface="Times New Roman" panose="02020603050405020304" pitchFamily="18" charset="0"/>
                <a:ea typeface="Aptos" panose="020B0004020202020204" pitchFamily="34" charset="0"/>
              </a:rPr>
              <a:t>gồm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các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lớp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cesiumiodide</a:t>
            </a:r>
            <a:r>
              <a:rPr lang="en-US" sz="2000" dirty="0">
                <a:solidFill>
                  <a:srgbClr val="000000"/>
                </a:solidFill>
                <a:effectLst/>
                <a:latin typeface="Times New Roman" panose="02020603050405020304" pitchFamily="18" charset="0"/>
                <a:ea typeface="Aptos" panose="020B0004020202020204" pitchFamily="34" charset="0"/>
              </a:rPr>
              <a:t>/thallium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tấm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phim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mỏng</a:t>
            </a:r>
            <a:r>
              <a:rPr lang="en-US" sz="2000" dirty="0">
                <a:solidFill>
                  <a:srgbClr val="000000"/>
                </a:solidFill>
                <a:effectLst/>
                <a:latin typeface="Times New Roman" panose="02020603050405020304" pitchFamily="18" charset="0"/>
                <a:ea typeface="Aptos" panose="020B0004020202020204" pitchFamily="34" charset="0"/>
              </a:rPr>
              <a:t> transistor (TFT) </a:t>
            </a:r>
            <a:r>
              <a:rPr lang="en-US" sz="2000" dirty="0" err="1">
                <a:solidFill>
                  <a:srgbClr val="000000"/>
                </a:solidFill>
                <a:effectLst/>
                <a:latin typeface="Times New Roman" panose="02020603050405020304" pitchFamily="18" charset="0"/>
                <a:ea typeface="Aptos" panose="020B0004020202020204" pitchFamily="34" charset="0"/>
              </a:rPr>
              <a:t>với</a:t>
            </a:r>
            <a:r>
              <a:rPr lang="en-US" sz="2000" dirty="0">
                <a:solidFill>
                  <a:srgbClr val="000000"/>
                </a:solidFill>
                <a:effectLst/>
                <a:latin typeface="Times New Roman" panose="02020603050405020304" pitchFamily="18" charset="0"/>
                <a:ea typeface="Aptos" panose="020B0004020202020204" pitchFamily="34" charset="0"/>
              </a:rPr>
              <a:t> silicon </a:t>
            </a:r>
            <a:r>
              <a:rPr lang="en-US" sz="2000" dirty="0" err="1">
                <a:solidFill>
                  <a:srgbClr val="000000"/>
                </a:solidFill>
                <a:effectLst/>
                <a:latin typeface="Times New Roman" panose="02020603050405020304" pitchFamily="18" charset="0"/>
                <a:ea typeface="Aptos" panose="020B0004020202020204" pitchFamily="34" charset="0"/>
              </a:rPr>
              <a:t>vô</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định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(amorphous silicon). </a:t>
            </a:r>
          </a:p>
        </p:txBody>
      </p:sp>
      <p:pic>
        <p:nvPicPr>
          <p:cNvPr id="5" name="Picture 4" descr="Hệ thống X-Quang kỹ thuật số đồng bộ DR 400">
            <a:extLst>
              <a:ext uri="{FF2B5EF4-FFF2-40B4-BE49-F238E27FC236}">
                <a16:creationId xmlns:a16="http://schemas.microsoft.com/office/drawing/2014/main" id="{9564EBCF-24B8-FA8B-BFFB-6FDFB04F81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2137737"/>
            <a:ext cx="5744497" cy="3629660"/>
          </a:xfrm>
          <a:prstGeom prst="rect">
            <a:avLst/>
          </a:prstGeom>
          <a:noFill/>
          <a:ln>
            <a:noFill/>
          </a:ln>
        </p:spPr>
      </p:pic>
    </p:spTree>
    <p:extLst>
      <p:ext uri="{BB962C8B-B14F-4D97-AF65-F5344CB8AC3E}">
        <p14:creationId xmlns:p14="http://schemas.microsoft.com/office/powerpoint/2010/main" val="4243670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87219" y="1582994"/>
            <a:ext cx="4441223" cy="4798141"/>
          </a:xfrm>
        </p:spPr>
        <p:txBody>
          <a:bodyPr>
            <a:normAutofit/>
          </a:bodyPr>
          <a:lstStyle/>
          <a:p>
            <a:pPr algn="l">
              <a:lnSpc>
                <a:spcPct val="115000"/>
              </a:lnSpc>
              <a:spcAft>
                <a:spcPts val="800"/>
              </a:spcAft>
            </a:pPr>
            <a:r>
              <a:rPr lang="en-US" sz="2000" dirty="0">
                <a:latin typeface="Times New Roman" panose="02020603050405020304" pitchFamily="18" charset="0"/>
                <a:ea typeface="Aptos" panose="020B0004020202020204" pitchFamily="34" charset="0"/>
              </a:rPr>
              <a:t>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Máy</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chụp</a:t>
            </a:r>
            <a:r>
              <a:rPr lang="en-US" sz="2000" dirty="0">
                <a:effectLst/>
                <a:latin typeface="Times New Roman" panose="02020603050405020304" pitchFamily="18" charset="0"/>
                <a:ea typeface="Aptos" panose="020B0004020202020204" pitchFamily="34" charset="0"/>
              </a:rPr>
              <a:t> X-</a:t>
            </a:r>
            <a:r>
              <a:rPr lang="en-US" sz="2000" dirty="0" err="1">
                <a:effectLst/>
                <a:latin typeface="Times New Roman" panose="02020603050405020304" pitchFamily="18" charset="0"/>
                <a:ea typeface="Aptos" panose="020B0004020202020204" pitchFamily="34" charset="0"/>
              </a:rPr>
              <a:t>quang</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số</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trực</a:t>
            </a:r>
            <a:r>
              <a:rPr lang="en-US" sz="2000" dirty="0">
                <a:effectLst/>
                <a:latin typeface="Times New Roman" panose="02020603050405020304" pitchFamily="18" charset="0"/>
                <a:ea typeface="Aptos" panose="020B0004020202020204" pitchFamily="34" charset="0"/>
              </a:rPr>
              <a:t> </a:t>
            </a:r>
            <a:r>
              <a:rPr lang="en-US" sz="2000" dirty="0" err="1">
                <a:effectLst/>
                <a:latin typeface="Times New Roman" panose="02020603050405020304" pitchFamily="18" charset="0"/>
                <a:ea typeface="Aptos" panose="020B0004020202020204" pitchFamily="34" charset="0"/>
              </a:rPr>
              <a:t>tiếp</a:t>
            </a:r>
            <a:r>
              <a:rPr lang="en-US" sz="2000" dirty="0">
                <a:effectLst/>
                <a:latin typeface="Times New Roman" panose="02020603050405020304" pitchFamily="18" charset="0"/>
                <a:ea typeface="Aptos" panose="020B0004020202020204" pitchFamily="34" charset="0"/>
              </a:rPr>
              <a:t> DR (direct radiography) </a:t>
            </a:r>
          </a:p>
          <a:p>
            <a:pPr marL="285750" indent="-285750" algn="l">
              <a:lnSpc>
                <a:spcPct val="115000"/>
              </a:lnSpc>
              <a:spcAft>
                <a:spcPts val="800"/>
              </a:spcAft>
              <a:buFont typeface="Arial" panose="020B0604020202020204" pitchFamily="34" charset="0"/>
              <a:buChar char="•"/>
            </a:pPr>
            <a:r>
              <a:rPr lang="en-US" sz="2000" dirty="0" err="1">
                <a:solidFill>
                  <a:srgbClr val="000000"/>
                </a:solidFill>
                <a:effectLst/>
                <a:latin typeface="Times New Roman" panose="02020603050405020304" pitchFamily="18" charset="0"/>
                <a:ea typeface="Aptos" panose="020B0004020202020204" pitchFamily="34" charset="0"/>
              </a:rPr>
              <a:t>Bảng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cảm</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ứng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này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thế</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cặp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phim</a:t>
            </a:r>
            <a:r>
              <a:rPr lang="en-US" sz="2000" dirty="0">
                <a:solidFill>
                  <a:srgbClr val="000000"/>
                </a:solidFill>
                <a:effectLst/>
                <a:latin typeface="Times New Roman" panose="02020603050405020304" pitchFamily="18" charset="0"/>
                <a:ea typeface="Aptos" panose="020B0004020202020204" pitchFamily="34" charset="0"/>
              </a:rPr>
              <a:t>/</a:t>
            </a:r>
            <a:r>
              <a:rPr lang="en-US" sz="2000" dirty="0" err="1">
                <a:solidFill>
                  <a:srgbClr val="000000"/>
                </a:solidFill>
                <a:effectLst/>
                <a:latin typeface="Times New Roman" panose="02020603050405020304" pitchFamily="18" charset="0"/>
                <a:ea typeface="Aptos" panose="020B0004020202020204" pitchFamily="34" charset="0"/>
              </a:rPr>
              <a:t>bìa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tăng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quang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cổ</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điển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khi</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được</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phô</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xạ</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sẽ</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chuyển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hiển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thị</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trên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màn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hình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máy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tính</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sau</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khoảng</a:t>
            </a:r>
            <a:r>
              <a:rPr lang="en-US" sz="2000" dirty="0">
                <a:solidFill>
                  <a:srgbClr val="000000"/>
                </a:solidFill>
                <a:effectLst/>
                <a:latin typeface="Times New Roman" panose="02020603050405020304" pitchFamily="18" charset="0"/>
                <a:ea typeface="Aptos" panose="020B0004020202020204" pitchFamily="34" charset="0"/>
              </a:rPr>
              <a:t> 5 </a:t>
            </a:r>
            <a:r>
              <a:rPr lang="en-US" sz="2000" dirty="0" err="1">
                <a:solidFill>
                  <a:srgbClr val="000000"/>
                </a:solidFill>
                <a:effectLst/>
                <a:latin typeface="Times New Roman" panose="02020603050405020304" pitchFamily="18" charset="0"/>
                <a:ea typeface="Aptos" panose="020B0004020202020204" pitchFamily="34" charset="0"/>
              </a:rPr>
              <a:t>giây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và</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có</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thể</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chụp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tiếp</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ngay</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không</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cần</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xóa</a:t>
            </a:r>
            <a:r>
              <a:rPr lang="en-US" sz="2000" dirty="0">
                <a:solidFill>
                  <a:srgbClr val="000000"/>
                </a:solidFill>
                <a:effectLst/>
                <a:latin typeface="Times New Roman" panose="02020603050405020304" pitchFamily="18" charset="0"/>
                <a:ea typeface="Aptos" panose="020B0004020202020204" pitchFamily="34" charset="0"/>
              </a:rPr>
              <a:t> </a:t>
            </a:r>
            <a:r>
              <a:rPr lang="en-US" sz="2000" dirty="0" err="1">
                <a:solidFill>
                  <a:srgbClr val="000000"/>
                </a:solidFill>
                <a:effectLst/>
                <a:latin typeface="Times New Roman" panose="02020603050405020304" pitchFamily="18" charset="0"/>
                <a:ea typeface="Aptos" panose="020B0004020202020204" pitchFamily="34" charset="0"/>
              </a:rPr>
              <a:t>như</a:t>
            </a:r>
            <a:r>
              <a:rPr lang="en-US" sz="2000" dirty="0">
                <a:solidFill>
                  <a:srgbClr val="000000"/>
                </a:solidFill>
                <a:effectLst/>
                <a:latin typeface="Times New Roman" panose="02020603050405020304" pitchFamily="18" charset="0"/>
                <a:ea typeface="Aptos" panose="020B0004020202020204" pitchFamily="34" charset="0"/>
              </a:rPr>
              <a:t> CR</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Hệ thống X-Quang kỹ thuật số đồng bộ DR 400">
            <a:extLst>
              <a:ext uri="{FF2B5EF4-FFF2-40B4-BE49-F238E27FC236}">
                <a16:creationId xmlns:a16="http://schemas.microsoft.com/office/drawing/2014/main" id="{9564EBCF-24B8-FA8B-BFFB-6FDFB04F81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28072" y="1469144"/>
            <a:ext cx="5943600" cy="3629660"/>
          </a:xfrm>
          <a:prstGeom prst="rect">
            <a:avLst/>
          </a:prstGeom>
          <a:noFill/>
          <a:ln>
            <a:noFill/>
          </a:ln>
        </p:spPr>
      </p:pic>
    </p:spTree>
    <p:extLst>
      <p:ext uri="{BB962C8B-B14F-4D97-AF65-F5344CB8AC3E}">
        <p14:creationId xmlns:p14="http://schemas.microsoft.com/office/powerpoint/2010/main" val="3246851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2"/>
            <a:ext cx="9900745" cy="1928648"/>
          </a:xfrm>
        </p:spPr>
        <p:txBody>
          <a:bodyPr>
            <a:noAutofit/>
          </a:bodyPr>
          <a:lstStyle/>
          <a:p>
            <a:pPr algn="l"/>
            <a:r>
              <a:rPr lang="en-US" sz="2000" dirty="0">
                <a:latin typeface="Times New Roman" panose="02020603050405020304" pitchFamily="18" charset="0"/>
                <a:cs typeface="Times New Roman" panose="02020603050405020304" pitchFamily="18" charset="0"/>
              </a:rPr>
              <a:t>-T</a:t>
            </a:r>
            <a:r>
              <a:rPr lang="vi-VN" sz="2000" dirty="0">
                <a:latin typeface="Times New Roman" panose="02020603050405020304" pitchFamily="18" charset="0"/>
                <a:cs typeface="Times New Roman" panose="02020603050405020304" pitchFamily="18" charset="0"/>
              </a:rPr>
              <a:t>ia X</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vi-VN" sz="2000" dirty="0">
                <a:latin typeface="Times New Roman" panose="02020603050405020304" pitchFamily="18" charset="0"/>
                <a:cs typeface="Times New Roman" panose="02020603050405020304" pitchFamily="18" charset="0"/>
              </a:rPr>
              <a:t> chiếu qua cơ thể </a:t>
            </a:r>
            <a:r>
              <a:rPr lang="en-US" sz="2000" dirty="0" err="1">
                <a:latin typeface="Times New Roman" panose="02020603050405020304" pitchFamily="18" charset="0"/>
                <a:cs typeface="Times New Roman" panose="02020603050405020304" pitchFamily="18" charset="0"/>
              </a:rPr>
              <a:t>sẽ</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tạo hình ảnh các cấu trúc có vị trí, độ dày và tỷ trọng khác nhau bên trong cơ thể.</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Không khí và các vùng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có khả năng hấp thụ tia X thấp hơn cho phép tia X đi qua mà không bị hấp thụ nhiều, dẫn đến vùng màu đen trong ảnh</a:t>
            </a:r>
            <a:endParaRPr lang="en-US" sz="2000" dirty="0">
              <a:latin typeface="Times New Roman" panose="02020603050405020304" pitchFamily="18" charset="0"/>
              <a:cs typeface="Times New Roman" panose="02020603050405020304" pitchFamily="18" charset="0"/>
            </a:endParaRPr>
          </a:p>
          <a:p>
            <a:pPr algn="l"/>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những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mẻ</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lõm</a:t>
            </a:r>
            <a:r>
              <a:rPr lang="en-US" sz="2000" dirty="0">
                <a:latin typeface="Times New Roman" panose="02020603050405020304" pitchFamily="18" charset="0"/>
                <a:cs typeface="Times New Roman" panose="02020603050405020304" pitchFamily="18" charset="0"/>
              </a:rPr>
              <a: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624" y="3013673"/>
            <a:ext cx="5676752" cy="3193173"/>
          </a:xfrm>
          <a:prstGeom prst="rect">
            <a:avLst/>
          </a:prstGeom>
        </p:spPr>
      </p:pic>
    </p:spTree>
    <p:extLst>
      <p:ext uri="{BB962C8B-B14F-4D97-AF65-F5344CB8AC3E}">
        <p14:creationId xmlns:p14="http://schemas.microsoft.com/office/powerpoint/2010/main" val="1043988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072639" y="1389993"/>
            <a:ext cx="9900745" cy="5468007"/>
          </a:xfrm>
        </p:spPr>
        <p:txBody>
          <a:bodyPr>
            <a:noAutofit/>
          </a:bodyPr>
          <a:lstStyle/>
          <a:p>
            <a:pPr algn="l"/>
            <a:r>
              <a:rPr lang="vi-VN" sz="2000" dirty="0">
                <a:latin typeface="Times New Roman" panose="02020603050405020304" pitchFamily="18" charset="0"/>
                <a:cs typeface="Times New Roman" panose="02020603050405020304" pitchFamily="18" charset="0"/>
              </a:rPr>
              <a:t>Có thể đọc các vùng phim X quang ngực theo thứ tự chữ cái đầu tên tiếng Anh của chúng: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A</a:t>
            </a:r>
            <a:r>
              <a:rPr lang="vi-VN" sz="2000" dirty="0">
                <a:latin typeface="Times New Roman" panose="02020603050405020304" pitchFamily="18" charset="0"/>
                <a:cs typeface="Times New Roman" panose="02020603050405020304" pitchFamily="18" charset="0"/>
              </a:rPr>
              <a:t>irways - Đường thở, bao gồm cả đậm rốn phổi</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reast shadows - bóng vú</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B</a:t>
            </a:r>
            <a:r>
              <a:rPr lang="vi-VN" sz="2000" dirty="0">
                <a:latin typeface="Times New Roman" panose="02020603050405020304" pitchFamily="18" charset="0"/>
                <a:cs typeface="Times New Roman" panose="02020603050405020304" pitchFamily="18" charset="0"/>
              </a:rPr>
              <a:t>ones - xương, ví dụ gãy xương sườn và tổn thương hủy xương </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ardiac silhouette - bóng tim, xác định tim to</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C</a:t>
            </a:r>
            <a:r>
              <a:rPr lang="vi-VN" sz="2000" dirty="0">
                <a:latin typeface="Times New Roman" panose="02020603050405020304" pitchFamily="18" charset="0"/>
                <a:cs typeface="Times New Roman" panose="02020603050405020304" pitchFamily="18" charset="0"/>
              </a:rPr>
              <a:t>ostophrenic angles - góc sườn hoành, bao gồm tràn dịch màng phổi</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D</a:t>
            </a:r>
            <a:r>
              <a:rPr lang="vi-VN" sz="2000" dirty="0">
                <a:latin typeface="Times New Roman" panose="02020603050405020304" pitchFamily="18" charset="0"/>
                <a:cs typeface="Times New Roman" panose="02020603050405020304" pitchFamily="18" charset="0"/>
              </a:rPr>
              <a:t>iaphragm - cơ hoành,ví dụ: dấu hiệu khí tự do (liềm hơi) cho thấy có thủng tạng rỗng trong ổ bụng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E</a:t>
            </a:r>
            <a:r>
              <a:rPr lang="vi-VN" sz="2000" dirty="0">
                <a:latin typeface="Times New Roman" panose="02020603050405020304" pitchFamily="18" charset="0"/>
                <a:cs typeface="Times New Roman" panose="02020603050405020304" pitchFamily="18" charset="0"/>
              </a:rPr>
              <a:t>dges - đỉnh phổi, ví dụ: xơ hóa đỉnh phổi, tràn khí màng phổi, dày mảng phổi, mảng xơ màng phổi </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E</a:t>
            </a:r>
            <a:r>
              <a:rPr lang="vi-VN" sz="2000" dirty="0">
                <a:latin typeface="Times New Roman" panose="02020603050405020304" pitchFamily="18" charset="0"/>
                <a:cs typeface="Times New Roman" panose="02020603050405020304" pitchFamily="18" charset="0"/>
              </a:rPr>
              <a:t>xtrathoracic tissues - mô ngoài thành ngực</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F</a:t>
            </a:r>
            <a:r>
              <a:rPr lang="vi-VN" sz="2000" dirty="0">
                <a:latin typeface="Times New Roman" panose="02020603050405020304" pitchFamily="18" charset="0"/>
                <a:cs typeface="Times New Roman" panose="02020603050405020304" pitchFamily="18" charset="0"/>
              </a:rPr>
              <a:t>ields  - trường phổi(nhu mô phổi),tìm dấu hiệu của tràn dịch phế nang.</a:t>
            </a:r>
          </a:p>
          <a:p>
            <a:pPr marL="342900" indent="-342900" algn="l">
              <a:buFont typeface="Arial" panose="020B0604020202020204" pitchFamily="34" charset="0"/>
              <a:buChar char="•"/>
            </a:pPr>
            <a:r>
              <a:rPr lang="vi-VN" sz="2000" b="1" dirty="0">
                <a:latin typeface="Times New Roman" panose="02020603050405020304" pitchFamily="18" charset="0"/>
                <a:cs typeface="Times New Roman" panose="02020603050405020304" pitchFamily="18" charset="0"/>
              </a:rPr>
              <a:t>F</a:t>
            </a:r>
            <a:r>
              <a:rPr lang="vi-VN" sz="2000" dirty="0">
                <a:latin typeface="Times New Roman" panose="02020603050405020304" pitchFamily="18" charset="0"/>
                <a:cs typeface="Times New Roman" panose="02020603050405020304" pitchFamily="18" charset="0"/>
              </a:rPr>
              <a:t>ailure</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 bệnh lý phế nang tăng sinh mạch có hoặc không có tràn dịch màng phổi</a:t>
            </a:r>
          </a:p>
        </p:txBody>
      </p:sp>
    </p:spTree>
    <p:extLst>
      <p:ext uri="{BB962C8B-B14F-4D97-AF65-F5344CB8AC3E}">
        <p14:creationId xmlns:p14="http://schemas.microsoft.com/office/powerpoint/2010/main" val="428573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705599" cy="5300225"/>
          </a:xfrm>
        </p:spPr>
        <p:txBody>
          <a:bodyPr>
            <a:normAutofit/>
          </a:bodyPr>
          <a:lstStyle/>
          <a:p>
            <a:pPr algn="l"/>
            <a:r>
              <a:rPr lang="en-US" sz="2000" dirty="0" err="1">
                <a:latin typeface="Times New Roman" panose="02020603050405020304" pitchFamily="18" charset="0"/>
                <a:cs typeface="Times New Roman" panose="02020603050405020304" pitchFamily="18" charset="0"/>
              </a:rPr>
              <a:t>Tràn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Pneomothorax</a:t>
            </a:r>
            <a:r>
              <a:rPr lang="en-US" sz="2000" dirty="0">
                <a:latin typeface="Times New Roman" panose="02020603050405020304" pitchFamily="18" charset="0"/>
                <a:cs typeface="Times New Roman" panose="02020603050405020304" pitchFamily="18" charset="0"/>
              </a:rPr>
              <a:t>) :</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a:t>
            </a:r>
            <a:r>
              <a:rPr lang="vi-VN" sz="2000" dirty="0">
                <a:latin typeface="Times New Roman" panose="02020603050405020304" pitchFamily="18" charset="0"/>
                <a:cs typeface="Times New Roman" panose="02020603050405020304" pitchFamily="18" charset="0"/>
              </a:rPr>
              <a:t> không khí bị rò rỉ vào không gian của khoang màng phổ</a:t>
            </a:r>
            <a:r>
              <a:rPr lang="en-US" sz="2000" dirty="0" err="1">
                <a:latin typeface="Times New Roman" panose="02020603050405020304" pitchFamily="18" charset="0"/>
                <a:cs typeface="Times New Roman" panose="02020603050405020304" pitchFamily="18" charset="0"/>
              </a:rPr>
              <a:t>i</a:t>
            </a:r>
            <a:r>
              <a:rPr lang="vi-VN" sz="2000" dirty="0">
                <a:latin typeface="Times New Roman" panose="02020603050405020304" pitchFamily="18" charset="0"/>
                <a:cs typeface="Times New Roman" panose="02020603050405020304" pitchFamily="18" charset="0"/>
              </a:rPr>
              <a:t>. Lượng khí này làm tăng áp lực lên phổi, có thể khiến phổi bị xẹp một phần hoặc hoàn toàn</a:t>
            </a:r>
            <a:r>
              <a:rPr lang="en-US" sz="2000" dirty="0">
                <a:latin typeface="Times New Roman" panose="02020603050405020304" pitchFamily="18" charset="0"/>
                <a:cs typeface="Times New Roman" panose="02020603050405020304" pitchFamily="18" charset="0"/>
              </a:rPr>
              <a:t>.</a:t>
            </a:r>
            <a:r>
              <a:rPr lang="vi-VN"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X-</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khí</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giữa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lồng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ngực</a:t>
            </a:r>
            <a:r>
              <a:rPr lang="en-US" sz="2000" dirty="0">
                <a:latin typeface="Times New Roman" panose="02020603050405020304" pitchFamily="18" charset="0"/>
                <a:cs typeface="Times New Roman" panose="02020603050405020304" pitchFamily="18" charset="0"/>
              </a:rPr>
              <a:t>. </a:t>
            </a: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Thường</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xuất hiện ở </a:t>
            </a:r>
            <a:r>
              <a:rPr lang="en-US" sz="2000" dirty="0" err="1">
                <a:latin typeface="Times New Roman" panose="02020603050405020304" pitchFamily="18" charset="0"/>
                <a:cs typeface="Times New Roman" panose="02020603050405020304" pitchFamily="18" charset="0"/>
              </a:rPr>
              <a:t>đỉnh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hoặc bên cạnh của phổi</a:t>
            </a:r>
            <a:endParaRPr lang="en-US" sz="20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8107669" y="1415885"/>
            <a:ext cx="3439005" cy="4296375"/>
          </a:xfrm>
          <a:prstGeom prst="rect">
            <a:avLst/>
          </a:prstGeom>
        </p:spPr>
      </p:pic>
    </p:spTree>
    <p:extLst>
      <p:ext uri="{BB962C8B-B14F-4D97-AF65-F5344CB8AC3E}">
        <p14:creationId xmlns:p14="http://schemas.microsoft.com/office/powerpoint/2010/main" val="716330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000" b="1" dirty="0">
                <a:latin typeface="Times New Roman" panose="02020603050405020304" pitchFamily="18" charset="0"/>
                <a:cs typeface="Times New Roman" panose="02020603050405020304" pitchFamily="18" charset="0"/>
              </a:rPr>
              <a:t>3. </a:t>
            </a:r>
            <a:r>
              <a:rPr lang="en-US" sz="2000" b="1" dirty="0" err="1">
                <a:latin typeface="Times New Roman" panose="02020603050405020304" pitchFamily="18" charset="0"/>
                <a:cs typeface="Times New Roman" panose="02020603050405020304" pitchFamily="18" charset="0"/>
              </a:rPr>
              <a:t>Chuẩn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đoán</a:t>
            </a:r>
            <a:r>
              <a:rPr lang="en-US" sz="20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453351" cy="5184612"/>
          </a:xfrm>
        </p:spPr>
        <p:txBody>
          <a:bodyPr>
            <a:normAutofit/>
          </a:bodyPr>
          <a:lstStyle/>
          <a:p>
            <a:pPr algn="l"/>
            <a:r>
              <a:rPr lang="en-US" sz="2000" dirty="0">
                <a:latin typeface="Times New Roman" panose="02020603050405020304" pitchFamily="18" charset="0"/>
                <a:cs typeface="Times New Roman" panose="02020603050405020304" pitchFamily="18" charset="0"/>
              </a:rPr>
              <a:t>Tim to (Cardiomegaly):</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Thông thường, đường kính của tim nhỏ hơn 1 nửa so với đường kính hay bề ngang của lồng ngực. Nếu đường kính của tim lớn hơn thì được coi là tim to.</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Tim to có thể do cơ tim bị tổn thương hoặc một số nguyên nhân khác khiến tim bơm máu khó hơn bình thường.</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Những triệu chứng điển hình của bệnh tim to là đau ngực, nặng ngực, khó thở, mệt mỏi, ngất, tim đập thất nhịp như rung tâm nhĩ, tâm thất đập nhanh…</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801687" y="1522617"/>
            <a:ext cx="3924848" cy="4258269"/>
          </a:xfrm>
          <a:prstGeom prst="rect">
            <a:avLst/>
          </a:prstGeom>
        </p:spPr>
      </p:pic>
    </p:spTree>
    <p:extLst>
      <p:ext uri="{BB962C8B-B14F-4D97-AF65-F5344CB8AC3E}">
        <p14:creationId xmlns:p14="http://schemas.microsoft.com/office/powerpoint/2010/main" val="39462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08B8FB3C-B385-0007-AA4F-1DF0CB1F954B}"/>
              </a:ext>
            </a:extLst>
          </p:cNvPr>
          <p:cNvSpPr>
            <a:spLocks noGrp="1"/>
          </p:cNvSpPr>
          <p:nvPr>
            <p:ph type="ctrTitle"/>
          </p:nvPr>
        </p:nvSpPr>
        <p:spPr>
          <a:xfrm>
            <a:off x="2482645" y="1915247"/>
            <a:ext cx="7226709" cy="3148878"/>
          </a:xfrm>
        </p:spPr>
        <p:txBody>
          <a:bodyPr anchor="ctr">
            <a:normAutofit/>
          </a:bodyPr>
          <a:lstStyle/>
          <a:p>
            <a:pPr marL="269875" lvl="1" algn="ctr">
              <a:lnSpc>
                <a:spcPct val="150000"/>
              </a:lnSpc>
            </a:pPr>
            <a:r>
              <a:rPr lang="en-US" sz="3000" dirty="0">
                <a:latin typeface="Times New Roman" panose="02020603050405020304" pitchFamily="18" charset="0"/>
                <a:cs typeface="Times New Roman" panose="02020603050405020304" pitchFamily="18" charset="0"/>
              </a:rPr>
              <a:t>Thông tin </a:t>
            </a:r>
            <a:r>
              <a:rPr lang="en-US" sz="3000" dirty="0" err="1">
                <a:latin typeface="Times New Roman" panose="02020603050405020304" pitchFamily="18" charset="0"/>
                <a:cs typeface="Times New Roman" panose="02020603050405020304" pitchFamily="18" charset="0"/>
              </a:rPr>
              <a:t>nhóm</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thực</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a:t>
            </a:r>
            <a:br>
              <a:rPr lang="en-US" sz="3000" dirty="0">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21522274 – Lê </a:t>
            </a:r>
            <a:r>
              <a:rPr lang="en-US" sz="3200" dirty="0" err="1">
                <a:solidFill>
                  <a:srgbClr val="000000"/>
                </a:solidFill>
                <a:latin typeface="Times New Roman" panose="02020603050405020304" pitchFamily="18" charset="0"/>
                <a:cs typeface="Times New Roman" panose="02020603050405020304" pitchFamily="18" charset="0"/>
              </a:rPr>
              <a:t>Nguyễn</a:t>
            </a:r>
            <a:r>
              <a:rPr lang="en-US" sz="3200" dirty="0">
                <a:solidFill>
                  <a:srgbClr val="000000"/>
                </a:solidFill>
                <a:latin typeface="Times New Roman" panose="02020603050405020304" pitchFamily="18" charset="0"/>
                <a:cs typeface="Times New Roman" panose="02020603050405020304" pitchFamily="18" charset="0"/>
              </a:rPr>
              <a:t> Hoàng Lâm</a:t>
            </a:r>
            <a:br>
              <a:rPr lang="en-US" sz="3200" dirty="0">
                <a:solidFill>
                  <a:srgbClr val="000000"/>
                </a:solidFill>
                <a:latin typeface="Times New Roman" panose="02020603050405020304" pitchFamily="18" charset="0"/>
                <a:cs typeface="Times New Roman" panose="02020603050405020304" pitchFamily="18" charset="0"/>
              </a:rPr>
            </a:br>
            <a:r>
              <a:rPr lang="en-US" sz="3200" dirty="0">
                <a:solidFill>
                  <a:srgbClr val="000000"/>
                </a:solidFill>
                <a:latin typeface="Times New Roman" panose="02020603050405020304" pitchFamily="18" charset="0"/>
                <a:cs typeface="Times New Roman" panose="02020603050405020304" pitchFamily="18" charset="0"/>
              </a:rPr>
              <a:t>21520055 – Phạm Thanh Lâm</a:t>
            </a:r>
            <a:br>
              <a:rPr lang="en-US" sz="3200" b="1" dirty="0">
                <a:solidFill>
                  <a:srgbClr val="000000"/>
                </a:solidFill>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306118C2-6E7E-82BB-AD8B-BBCD76881585}"/>
              </a:ext>
            </a:extLst>
          </p:cNvPr>
          <p:cNvSpPr>
            <a:spLocks noGrp="1"/>
          </p:cNvSpPr>
          <p:nvPr>
            <p:ph type="subTitle" idx="1"/>
          </p:nvPr>
        </p:nvSpPr>
        <p:spPr>
          <a:xfrm>
            <a:off x="1966912" y="5645150"/>
            <a:ext cx="8258176" cy="631825"/>
          </a:xfrm>
        </p:spPr>
        <p:txBody>
          <a:bodyPr anchor="ctr">
            <a:normAutofit/>
          </a:bodyPr>
          <a:lstStyle/>
          <a:p>
            <a:r>
              <a:rPr lang="en-US" sz="2800">
                <a:latin typeface="Times New Roman" panose="02020603050405020304" pitchFamily="18" charset="0"/>
                <a:cs typeface="Times New Roman" panose="02020603050405020304" pitchFamily="18" charset="0"/>
              </a:rPr>
              <a:t>DS312-Xử lý ảnh y khoa</a:t>
            </a:r>
            <a:endParaRPr lang="en-US" sz="2800"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24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7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211613" cy="4638073"/>
          </a:xfrm>
        </p:spPr>
        <p:txBody>
          <a:bodyPr>
            <a:normAutofit/>
          </a:bodyPr>
          <a:lstStyle/>
          <a:p>
            <a:pPr algn="l"/>
            <a:r>
              <a:rPr lang="en-US" sz="2000" b="1" dirty="0" err="1">
                <a:latin typeface="Times New Roman" panose="02020603050405020304" pitchFamily="18" charset="0"/>
                <a:cs typeface="Times New Roman" panose="02020603050405020304" pitchFamily="18" charset="0"/>
              </a:rPr>
              <a:t>Kén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khí</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phổi</a:t>
            </a:r>
            <a:r>
              <a:rPr lang="en-US" sz="2000" b="1" dirty="0">
                <a:latin typeface="Times New Roman" panose="02020603050405020304" pitchFamily="18" charset="0"/>
                <a:cs typeface="Times New Roman" panose="02020603050405020304" pitchFamily="18" charset="0"/>
              </a:rPr>
              <a:t> (Lung Lesion)</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Ở </a:t>
            </a:r>
            <a:r>
              <a:rPr lang="vi-VN" sz="2000" dirty="0">
                <a:latin typeface="Times New Roman" panose="02020603050405020304" pitchFamily="18" charset="0"/>
                <a:cs typeface="Times New Roman" panose="02020603050405020304" pitchFamily="18" charset="0"/>
              </a:rPr>
              <a:t>trẻ nhỏ, bệnh có thể gây triệu chứng suy hô hấp sau khi trẻ được sinh ra, dẫn đến tỷ lệ tử vong cao.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Hình ảnh kén khí phổi trên X-quang là một bóng khí, có hình tròn hoặc bầu dục với đường mỏng cản quang bao quanh. Kén khí có kích thước trong khoảng từ 2 - 3 cm đến vài chục cm, thường xuất hiện ở một bên phổi, dưới màng phổi.</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773421" y="1415885"/>
            <a:ext cx="4191585" cy="3258005"/>
          </a:xfrm>
          <a:prstGeom prst="rect">
            <a:avLst/>
          </a:prstGeom>
        </p:spPr>
      </p:pic>
    </p:spTree>
    <p:extLst>
      <p:ext uri="{BB962C8B-B14F-4D97-AF65-F5344CB8AC3E}">
        <p14:creationId xmlns:p14="http://schemas.microsoft.com/office/powerpoint/2010/main" val="1863497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3. </a:t>
            </a:r>
            <a:r>
              <a:rPr lang="en-US" sz="2400" b="1" dirty="0" err="1">
                <a:latin typeface="Times New Roman" panose="02020603050405020304" pitchFamily="18" charset="0"/>
                <a:cs typeface="Times New Roman" panose="02020603050405020304" pitchFamily="18" charset="0"/>
              </a:rPr>
              <a:t>Chuẩn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đoán</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956442" y="1415885"/>
            <a:ext cx="6083455" cy="4354293"/>
          </a:xfrm>
        </p:spPr>
        <p:txBody>
          <a:bodyPr>
            <a:normAutofit/>
          </a:bodyPr>
          <a:lstStyle/>
          <a:p>
            <a:pPr algn="l"/>
            <a:r>
              <a:rPr lang="en-US" sz="2000" dirty="0">
                <a:latin typeface="Times New Roman" panose="02020603050405020304" pitchFamily="18" charset="0"/>
                <a:cs typeface="Times New Roman" panose="02020603050405020304" pitchFamily="18" charset="0"/>
              </a:rPr>
              <a:t>Lao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a:t>
            </a:r>
          </a:p>
          <a:p>
            <a:pPr algn="l"/>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l</a:t>
            </a:r>
            <a:r>
              <a:rPr lang="vi-VN" sz="2000" dirty="0">
                <a:latin typeface="Times New Roman" panose="02020603050405020304" pitchFamily="18" charset="0"/>
                <a:cs typeface="Times New Roman" panose="02020603050405020304" pitchFamily="18" charset="0"/>
              </a:rPr>
              <a:t>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phổi</a:t>
            </a:r>
            <a:r>
              <a:rPr lang="vi-VN" sz="2000" dirty="0">
                <a:latin typeface="Times New Roman" panose="02020603050405020304" pitchFamily="18" charset="0"/>
                <a:cs typeface="Times New Roman" panose="02020603050405020304" pitchFamily="18" charset="0"/>
              </a:rPr>
              <a:t> thứ phát (Lao phổi sau sơ nhiễm)</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là trường hợp vi khuẩn MTB có trong cơ thể người bị suy giảm miễn dịch gây ra nhiều các tổn thương nghiêm trọng cho nhu mô phổi. </a:t>
            </a:r>
            <a:endParaRPr lang="en-US" sz="2000" dirty="0">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Người bệnh sẽ có các biểu hiện đặc trưng của lao đó là ho kéo dài, ho kèm đờm ra máu, đau ngực, sốt, đồ mồ hôi đêm.</a:t>
            </a:r>
          </a:p>
          <a:p>
            <a:pPr marL="342900" indent="-342900" algn="l">
              <a:buFont typeface="Arial" panose="020B0604020202020204" pitchFamily="34" charset="0"/>
              <a:buChar char="•"/>
            </a:pPr>
            <a:r>
              <a:rPr lang="vi-VN" sz="2000" dirty="0">
                <a:latin typeface="Times New Roman" panose="02020603050405020304" pitchFamily="18" charset="0"/>
                <a:cs typeface="Times New Roman" panose="02020603050405020304" pitchFamily="18" charset="0"/>
              </a:rPr>
              <a:t>Hình ảnh các nốt mờ nhỏ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vi-VN" sz="2000" dirty="0">
                <a:latin typeface="Times New Roman" panose="02020603050405020304" pitchFamily="18" charset="0"/>
                <a:cs typeface="Times New Roman" panose="02020603050405020304" pitchFamily="18" charset="0"/>
              </a:rPr>
              <a:t>, kích thước đều 1-2mm, phân bố đều khắp hai phổi nhưng ưu thế ở </a:t>
            </a:r>
            <a:r>
              <a:rPr lang="en-US" sz="2000" dirty="0" err="1">
                <a:latin typeface="Times New Roman" panose="02020603050405020304" pitchFamily="18" charset="0"/>
                <a:cs typeface="Times New Roman" panose="02020603050405020304" pitchFamily="18" charset="0"/>
              </a:rPr>
              <a:t>nửa</a:t>
            </a:r>
            <a:r>
              <a:rPr lang="vi-VN" sz="2000" dirty="0">
                <a:latin typeface="Times New Roman" panose="02020603050405020304" pitchFamily="18" charset="0"/>
                <a:cs typeface="Times New Roman" panose="02020603050405020304" pitchFamily="18" charset="0"/>
              </a:rPr>
              <a:t> trên.</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7572878" y="1415885"/>
            <a:ext cx="4303845" cy="4248808"/>
          </a:xfrm>
          <a:prstGeom prst="rect">
            <a:avLst/>
          </a:prstGeom>
        </p:spPr>
      </p:pic>
    </p:spTree>
    <p:extLst>
      <p:ext uri="{BB962C8B-B14F-4D97-AF65-F5344CB8AC3E}">
        <p14:creationId xmlns:p14="http://schemas.microsoft.com/office/powerpoint/2010/main" val="383657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t>3. </a:t>
            </a:r>
            <a:r>
              <a:rPr lang="en-US" sz="2400" b="1" dirty="0" err="1"/>
              <a:t>Chuẩn</a:t>
            </a:r>
            <a:r>
              <a:rPr lang="en-US" sz="2400" b="1" dirty="0"/>
              <a:t> </a:t>
            </a:r>
            <a:r>
              <a:rPr lang="en-US" sz="2400" b="1" dirty="0" err="1"/>
              <a:t>đoán</a:t>
            </a:r>
            <a:r>
              <a:rPr lang="en-US" sz="2400" b="1" dirty="0"/>
              <a:t>:</a:t>
            </a:r>
          </a:p>
        </p:txBody>
      </p:sp>
      <p:sp>
        <p:nvSpPr>
          <p:cNvPr id="3" name="Subtitle 2"/>
          <p:cNvSpPr>
            <a:spLocks noGrp="1"/>
          </p:cNvSpPr>
          <p:nvPr>
            <p:ph type="subTitle" idx="1"/>
          </p:nvPr>
        </p:nvSpPr>
        <p:spPr>
          <a:xfrm>
            <a:off x="956442" y="1415885"/>
            <a:ext cx="6495392" cy="5174101"/>
          </a:xfrm>
        </p:spPr>
        <p:txBody>
          <a:bodyPr>
            <a:normAutofit lnSpcReduction="10000"/>
          </a:bodyPr>
          <a:lstStyle/>
          <a:p>
            <a:pPr algn="l"/>
            <a:r>
              <a:rPr lang="en-US" dirty="0"/>
              <a:t>Ung </a:t>
            </a:r>
            <a:r>
              <a:rPr lang="en-US" dirty="0" err="1"/>
              <a:t>thư</a:t>
            </a:r>
            <a:r>
              <a:rPr lang="en-US" dirty="0"/>
              <a:t> </a:t>
            </a:r>
            <a:r>
              <a:rPr lang="en-US" dirty="0" err="1"/>
              <a:t>vú</a:t>
            </a:r>
            <a:r>
              <a:rPr lang="en-US" dirty="0"/>
              <a:t>:</a:t>
            </a:r>
          </a:p>
          <a:p>
            <a:pPr algn="l"/>
            <a:endParaRPr lang="en-US" dirty="0"/>
          </a:p>
          <a:p>
            <a:pPr marL="342900" indent="-342900" algn="l">
              <a:buFont typeface="Arial" panose="020B0604020202020204" pitchFamily="34" charset="0"/>
              <a:buChar char="•"/>
            </a:pPr>
            <a:r>
              <a:rPr lang="en-US" dirty="0"/>
              <a:t>X-</a:t>
            </a:r>
            <a:r>
              <a:rPr lang="en-US" dirty="0" err="1"/>
              <a:t>Quang</a:t>
            </a:r>
            <a:r>
              <a:rPr lang="en-US" dirty="0"/>
              <a:t> p</a:t>
            </a:r>
            <a:r>
              <a:rPr lang="vi-VN" dirty="0"/>
              <a:t>hát hiện được vị trí nghi ngờ và chỉ định các can thiệp cần thiết</a:t>
            </a:r>
            <a:r>
              <a:rPr lang="en-US" dirty="0"/>
              <a:t>, </a:t>
            </a:r>
            <a:r>
              <a:rPr lang="vi-VN" dirty="0"/>
              <a:t>phát hiện các bất thường và khối u ở giai đoạn sớm ngay cả khi người bệnh chưa sờ hay cảm nhận thấy.</a:t>
            </a:r>
            <a:endParaRPr lang="en-US" dirty="0"/>
          </a:p>
          <a:p>
            <a:pPr marL="342900" indent="-342900" algn="l">
              <a:buFont typeface="Arial" panose="020B0604020202020204" pitchFamily="34" charset="0"/>
              <a:buChar char="•"/>
            </a:pPr>
            <a:r>
              <a:rPr lang="en-US" dirty="0" err="1"/>
              <a:t>Phát</a:t>
            </a:r>
            <a:r>
              <a:rPr lang="en-US" dirty="0"/>
              <a:t> </a:t>
            </a:r>
            <a:r>
              <a:rPr lang="en-US" dirty="0" err="1"/>
              <a:t>hiện</a:t>
            </a:r>
            <a:r>
              <a:rPr lang="en-US" dirty="0"/>
              <a:t> </a:t>
            </a:r>
            <a:r>
              <a:rPr lang="en-US" dirty="0" err="1"/>
              <a:t>vôi</a:t>
            </a:r>
            <a:r>
              <a:rPr lang="en-US" dirty="0"/>
              <a:t> </a:t>
            </a:r>
            <a:r>
              <a:rPr lang="en-US" dirty="0" err="1"/>
              <a:t>hóa</a:t>
            </a:r>
            <a:r>
              <a:rPr lang="en-US" dirty="0"/>
              <a:t> </a:t>
            </a:r>
            <a:r>
              <a:rPr lang="en-US" dirty="0" err="1"/>
              <a:t>là</a:t>
            </a:r>
            <a:r>
              <a:rPr lang="en-US" dirty="0"/>
              <a:t> </a:t>
            </a:r>
            <a:r>
              <a:rPr lang="en-US" dirty="0" err="1"/>
              <a:t>các</a:t>
            </a:r>
            <a:r>
              <a:rPr lang="en-US" dirty="0"/>
              <a:t> </a:t>
            </a:r>
            <a:r>
              <a:rPr lang="en-US" dirty="0" err="1"/>
              <a:t>lắng</a:t>
            </a:r>
            <a:r>
              <a:rPr lang="en-US" dirty="0"/>
              <a:t> </a:t>
            </a:r>
            <a:r>
              <a:rPr lang="en-US" dirty="0" err="1"/>
              <a:t>đọng</a:t>
            </a:r>
            <a:r>
              <a:rPr lang="en-US" dirty="0"/>
              <a:t> </a:t>
            </a:r>
            <a:r>
              <a:rPr lang="en-US" dirty="0" err="1"/>
              <a:t>canxi</a:t>
            </a:r>
            <a:r>
              <a:rPr lang="en-US" dirty="0"/>
              <a:t> </a:t>
            </a:r>
            <a:r>
              <a:rPr lang="en-US" dirty="0" err="1"/>
              <a:t>trong</a:t>
            </a:r>
            <a:r>
              <a:rPr lang="en-US" dirty="0"/>
              <a:t> </a:t>
            </a:r>
            <a:r>
              <a:rPr lang="en-US" dirty="0" err="1"/>
              <a:t>nhu</a:t>
            </a:r>
            <a:r>
              <a:rPr lang="en-US" dirty="0"/>
              <a:t> </a:t>
            </a:r>
            <a:r>
              <a:rPr lang="en-US" dirty="0" err="1"/>
              <a:t>mô</a:t>
            </a:r>
            <a:r>
              <a:rPr lang="en-US" dirty="0"/>
              <a:t> </a:t>
            </a:r>
            <a:r>
              <a:rPr lang="en-US" dirty="0" err="1"/>
              <a:t>vú</a:t>
            </a:r>
            <a:r>
              <a:rPr lang="en-US" dirty="0"/>
              <a:t>, </a:t>
            </a:r>
            <a:r>
              <a:rPr lang="vi-VN" dirty="0"/>
              <a:t>do lắng đọng các tinh thể canxi ở các mạch máu ở vú, do các chấn thương cũ hoặc viêm nhiễm</a:t>
            </a:r>
            <a:r>
              <a:rPr lang="en-US" dirty="0"/>
              <a:t> </a:t>
            </a:r>
            <a:r>
              <a:rPr lang="en-US" dirty="0" err="1"/>
              <a:t>gây</a:t>
            </a:r>
            <a:r>
              <a:rPr lang="en-US" dirty="0"/>
              <a:t> </a:t>
            </a:r>
            <a:r>
              <a:rPr lang="en-US" dirty="0" err="1"/>
              <a:t>ra.</a:t>
            </a:r>
            <a:r>
              <a:rPr lang="en-US" dirty="0"/>
              <a:t> C</a:t>
            </a:r>
            <a:r>
              <a:rPr lang="vi-VN" dirty="0"/>
              <a:t>ó thể là triệu chứng của ung thư vú</a:t>
            </a:r>
            <a:r>
              <a:rPr lang="en-US" dirty="0"/>
              <a:t>.</a:t>
            </a:r>
          </a:p>
          <a:p>
            <a:pPr marL="342900" indent="-342900" algn="l">
              <a:buFont typeface="Arial" panose="020B0604020202020204" pitchFamily="34" charset="0"/>
              <a:buChar char="•"/>
            </a:pPr>
            <a:r>
              <a:rPr lang="en-US" dirty="0" err="1"/>
              <a:t>Phát</a:t>
            </a:r>
            <a:r>
              <a:rPr lang="en-US" dirty="0"/>
              <a:t> </a:t>
            </a:r>
            <a:r>
              <a:rPr lang="en-US" dirty="0" err="1"/>
              <a:t>hiện</a:t>
            </a:r>
            <a:r>
              <a:rPr lang="en-US" dirty="0"/>
              <a:t> </a:t>
            </a:r>
            <a:r>
              <a:rPr lang="en-US" dirty="0" err="1"/>
              <a:t>khối</a:t>
            </a:r>
            <a:r>
              <a:rPr lang="en-US" dirty="0"/>
              <a:t> </a:t>
            </a:r>
            <a:r>
              <a:rPr lang="en-US" dirty="0" err="1"/>
              <a:t>là</a:t>
            </a:r>
            <a:r>
              <a:rPr lang="en-US" dirty="0"/>
              <a:t> </a:t>
            </a:r>
            <a:r>
              <a:rPr lang="en-US" dirty="0" err="1"/>
              <a:t>vùng</a:t>
            </a:r>
            <a:r>
              <a:rPr lang="en-US" dirty="0"/>
              <a:t> </a:t>
            </a:r>
            <a:r>
              <a:rPr lang="en-US" dirty="0" err="1"/>
              <a:t>xuất</a:t>
            </a:r>
            <a:r>
              <a:rPr lang="en-US" dirty="0"/>
              <a:t> </a:t>
            </a:r>
            <a:r>
              <a:rPr lang="en-US" dirty="0" err="1"/>
              <a:t>hiện</a:t>
            </a:r>
            <a:r>
              <a:rPr lang="en-US" dirty="0"/>
              <a:t> </a:t>
            </a:r>
            <a:r>
              <a:rPr lang="en-US" dirty="0" err="1"/>
              <a:t>tăng</a:t>
            </a:r>
            <a:r>
              <a:rPr lang="en-US" dirty="0"/>
              <a:t> </a:t>
            </a:r>
            <a:r>
              <a:rPr lang="en-US" dirty="0" err="1"/>
              <a:t>đậm</a:t>
            </a:r>
            <a:r>
              <a:rPr lang="en-US" dirty="0"/>
              <a:t> </a:t>
            </a:r>
            <a:r>
              <a:rPr lang="en-US" dirty="0" err="1"/>
              <a:t>độ</a:t>
            </a:r>
            <a:r>
              <a:rPr lang="en-US" dirty="0"/>
              <a:t> </a:t>
            </a:r>
            <a:r>
              <a:rPr lang="en-US" dirty="0" err="1"/>
              <a:t>quang</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vú</a:t>
            </a:r>
            <a:r>
              <a:rPr lang="en-US" dirty="0"/>
              <a:t>, </a:t>
            </a:r>
            <a:r>
              <a:rPr lang="en-US" dirty="0" err="1"/>
              <a:t>có</a:t>
            </a:r>
            <a:r>
              <a:rPr lang="en-US" dirty="0"/>
              <a:t> </a:t>
            </a:r>
            <a:r>
              <a:rPr lang="en-US" dirty="0" err="1"/>
              <a:t>hình</a:t>
            </a:r>
            <a:r>
              <a:rPr lang="en-US" dirty="0"/>
              <a:t> </a:t>
            </a:r>
            <a:r>
              <a:rPr lang="en-US" dirty="0" err="1"/>
              <a:t>dạng</a:t>
            </a:r>
            <a:r>
              <a:rPr lang="en-US" dirty="0"/>
              <a:t> </a:t>
            </a:r>
            <a:r>
              <a:rPr lang="en-US" dirty="0" err="1"/>
              <a:t>và</a:t>
            </a:r>
            <a:r>
              <a:rPr lang="en-US" dirty="0"/>
              <a:t> </a:t>
            </a:r>
            <a:r>
              <a:rPr lang="en-US" dirty="0" err="1"/>
              <a:t>bờ</a:t>
            </a:r>
            <a:r>
              <a:rPr lang="en-US" dirty="0"/>
              <a:t> </a:t>
            </a:r>
            <a:r>
              <a:rPr lang="en-US" dirty="0" err="1"/>
              <a:t>viền</a:t>
            </a:r>
            <a:r>
              <a:rPr lang="en-US" dirty="0"/>
              <a:t> </a:t>
            </a:r>
            <a:r>
              <a:rPr lang="en-US" dirty="0" err="1"/>
              <a:t>khác</a:t>
            </a:r>
            <a:r>
              <a:rPr lang="en-US" dirty="0"/>
              <a:t> so </a:t>
            </a:r>
            <a:r>
              <a:rPr lang="en-US" dirty="0" err="1"/>
              <a:t>với</a:t>
            </a:r>
            <a:r>
              <a:rPr lang="en-US" dirty="0"/>
              <a:t> </a:t>
            </a:r>
            <a:r>
              <a:rPr lang="en-US" dirty="0" err="1"/>
              <a:t>nhu</a:t>
            </a:r>
            <a:r>
              <a:rPr lang="en-US" dirty="0"/>
              <a:t> </a:t>
            </a:r>
            <a:r>
              <a:rPr lang="en-US" dirty="0" err="1"/>
              <a:t>mô</a:t>
            </a:r>
            <a:r>
              <a:rPr lang="en-US" dirty="0"/>
              <a:t> </a:t>
            </a:r>
            <a:r>
              <a:rPr lang="en-US" dirty="0" err="1"/>
              <a:t>vú</a:t>
            </a:r>
            <a:endParaRPr lang="en-US" dirty="0"/>
          </a:p>
        </p:txBody>
      </p:sp>
      <p:pic>
        <p:nvPicPr>
          <p:cNvPr id="5" name="Picture 4"/>
          <p:cNvPicPr>
            <a:picLocks noChangeAspect="1"/>
          </p:cNvPicPr>
          <p:nvPr/>
        </p:nvPicPr>
        <p:blipFill>
          <a:blip r:embed="rId2"/>
          <a:stretch>
            <a:fillRect/>
          </a:stretch>
        </p:blipFill>
        <p:spPr>
          <a:xfrm>
            <a:off x="7709218" y="2103071"/>
            <a:ext cx="4067743" cy="2105319"/>
          </a:xfrm>
          <a:prstGeom prst="rect">
            <a:avLst/>
          </a:prstGeom>
        </p:spPr>
      </p:pic>
    </p:spTree>
    <p:extLst>
      <p:ext uri="{BB962C8B-B14F-4D97-AF65-F5344CB8AC3E}">
        <p14:creationId xmlns:p14="http://schemas.microsoft.com/office/powerpoint/2010/main" val="327140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a:t>3. </a:t>
            </a:r>
            <a:r>
              <a:rPr lang="en-US" sz="2400" dirty="0" err="1"/>
              <a:t>Chuẩn</a:t>
            </a:r>
            <a:r>
              <a:rPr lang="en-US" sz="2400" dirty="0"/>
              <a:t> </a:t>
            </a:r>
            <a:r>
              <a:rPr lang="en-US" sz="2400" dirty="0" err="1"/>
              <a:t>đoán</a:t>
            </a:r>
            <a:r>
              <a:rPr lang="en-US" sz="2400" dirty="0"/>
              <a:t>:</a:t>
            </a:r>
          </a:p>
        </p:txBody>
      </p:sp>
      <p:sp>
        <p:nvSpPr>
          <p:cNvPr id="3" name="Subtitle 2"/>
          <p:cNvSpPr>
            <a:spLocks noGrp="1"/>
          </p:cNvSpPr>
          <p:nvPr>
            <p:ph type="subTitle" idx="1"/>
          </p:nvPr>
        </p:nvSpPr>
        <p:spPr>
          <a:xfrm>
            <a:off x="956442" y="1415885"/>
            <a:ext cx="6095999" cy="4890321"/>
          </a:xfrm>
        </p:spPr>
        <p:txBody>
          <a:bodyPr>
            <a:normAutofit/>
          </a:bodyPr>
          <a:lstStyle/>
          <a:p>
            <a:pPr algn="l"/>
            <a:r>
              <a:rPr lang="en-US" dirty="0" err="1"/>
              <a:t>Tràn</a:t>
            </a:r>
            <a:r>
              <a:rPr lang="en-US" dirty="0"/>
              <a:t> </a:t>
            </a:r>
            <a:r>
              <a:rPr lang="en-US" dirty="0" err="1"/>
              <a:t>dịch</a:t>
            </a:r>
            <a:r>
              <a:rPr lang="en-US" dirty="0"/>
              <a:t> </a:t>
            </a:r>
            <a:r>
              <a:rPr lang="en-US" dirty="0" err="1"/>
              <a:t>màng</a:t>
            </a:r>
            <a:r>
              <a:rPr lang="en-US" dirty="0"/>
              <a:t> </a:t>
            </a:r>
            <a:r>
              <a:rPr lang="en-US" dirty="0" err="1"/>
              <a:t>phổi</a:t>
            </a:r>
            <a:r>
              <a:rPr lang="en-US" dirty="0"/>
              <a:t> (Pleural Effusion):</a:t>
            </a:r>
          </a:p>
          <a:p>
            <a:pPr marL="342900" indent="-342900" algn="l">
              <a:buFont typeface="Arial" panose="020B0604020202020204" pitchFamily="34" charset="0"/>
              <a:buChar char="•"/>
            </a:pPr>
            <a:r>
              <a:rPr lang="en-US" dirty="0"/>
              <a:t>L</a:t>
            </a:r>
            <a:r>
              <a:rPr lang="vi-VN" dirty="0"/>
              <a:t>à tình trạng tích tụ dịch (có thể là máu</a:t>
            </a:r>
            <a:r>
              <a:rPr lang="en-US" dirty="0"/>
              <a:t>, </a:t>
            </a:r>
            <a:r>
              <a:rPr lang="vi-VN" dirty="0"/>
              <a:t>dịc</a:t>
            </a:r>
            <a:r>
              <a:rPr lang="en-US" dirty="0"/>
              <a:t>h</a:t>
            </a:r>
            <a:r>
              <a:rPr lang="vi-VN" dirty="0"/>
              <a:t>) trong khoang trống giữa phổi và thành ngực vượt quá mức cho phép ở khoang màng phổi, từ đó gây nên những biến đổi trên lâm sang</a:t>
            </a:r>
            <a:r>
              <a:rPr lang="en-US" dirty="0"/>
              <a:t>.</a:t>
            </a:r>
          </a:p>
          <a:p>
            <a:pPr marL="342900" indent="-342900" algn="l">
              <a:buFont typeface="Arial" panose="020B0604020202020204" pitchFamily="34" charset="0"/>
              <a:buChar char="•"/>
            </a:pPr>
            <a:r>
              <a:rPr lang="vi-VN" dirty="0"/>
              <a:t>Khi chụp X-quang phổi thấy hình mờ đậm, đồng đều, dịch thường ở dưới thấp, có khi mờ ở cả hai bên phổi, tim bị đẩy sang bên đối diện.</a:t>
            </a:r>
          </a:p>
          <a:p>
            <a:pPr algn="l"/>
            <a:br>
              <a:rPr lang="en-US" dirty="0"/>
            </a:br>
            <a:endParaRPr lang="en-US" dirty="0"/>
          </a:p>
        </p:txBody>
      </p:sp>
      <p:pic>
        <p:nvPicPr>
          <p:cNvPr id="4098" name="Picture 2" descr="Tràn dịch màng phổi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801" y="1505031"/>
            <a:ext cx="3700668" cy="313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20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a:t>3. </a:t>
            </a:r>
            <a:r>
              <a:rPr lang="en-US" sz="2400" dirty="0" err="1"/>
              <a:t>Chuẩn</a:t>
            </a:r>
            <a:r>
              <a:rPr lang="en-US" sz="2400" dirty="0"/>
              <a:t> </a:t>
            </a:r>
            <a:r>
              <a:rPr lang="en-US" sz="2400" dirty="0" err="1"/>
              <a:t>đoán</a:t>
            </a:r>
            <a:r>
              <a:rPr lang="en-US" sz="2400" dirty="0"/>
              <a:t>:</a:t>
            </a:r>
          </a:p>
        </p:txBody>
      </p:sp>
      <p:sp>
        <p:nvSpPr>
          <p:cNvPr id="3" name="Subtitle 2"/>
          <p:cNvSpPr>
            <a:spLocks noGrp="1"/>
          </p:cNvSpPr>
          <p:nvPr>
            <p:ph type="subTitle" idx="1"/>
          </p:nvPr>
        </p:nvSpPr>
        <p:spPr>
          <a:xfrm>
            <a:off x="956442" y="1415886"/>
            <a:ext cx="6674068" cy="4848280"/>
          </a:xfrm>
        </p:spPr>
        <p:txBody>
          <a:bodyPr/>
          <a:lstStyle/>
          <a:p>
            <a:pPr algn="l"/>
            <a:r>
              <a:rPr lang="en-US" dirty="0" err="1"/>
              <a:t>Gãy</a:t>
            </a:r>
            <a:r>
              <a:rPr lang="en-US" dirty="0"/>
              <a:t> </a:t>
            </a:r>
            <a:r>
              <a:rPr lang="en-US" dirty="0" err="1"/>
              <a:t>xương</a:t>
            </a:r>
            <a:endParaRPr lang="en-US" dirty="0"/>
          </a:p>
          <a:p>
            <a:pPr marL="342900" indent="-342900" algn="l">
              <a:buFont typeface="Arial" panose="020B0604020202020204" pitchFamily="34" charset="0"/>
              <a:buChar char="•"/>
            </a:pPr>
            <a:r>
              <a:rPr lang="en-US" dirty="0" err="1"/>
              <a:t>Có</a:t>
            </a:r>
            <a:r>
              <a:rPr lang="en-US" dirty="0"/>
              <a:t> </a:t>
            </a:r>
            <a:r>
              <a:rPr lang="en-US" dirty="0" err="1"/>
              <a:t>thể</a:t>
            </a:r>
            <a:r>
              <a:rPr lang="en-US" dirty="0"/>
              <a:t> </a:t>
            </a:r>
            <a:r>
              <a:rPr lang="en-US" dirty="0" err="1"/>
              <a:t>gây</a:t>
            </a:r>
            <a:r>
              <a:rPr lang="en-US" dirty="0"/>
              <a:t> </a:t>
            </a:r>
            <a:r>
              <a:rPr lang="en-US" dirty="0" err="1"/>
              <a:t>giảm</a:t>
            </a:r>
            <a:r>
              <a:rPr lang="en-US" dirty="0"/>
              <a:t> </a:t>
            </a:r>
            <a:r>
              <a:rPr lang="en-US" dirty="0" err="1"/>
              <a:t>chức</a:t>
            </a:r>
            <a:r>
              <a:rPr lang="en-US" dirty="0"/>
              <a:t> </a:t>
            </a:r>
            <a:r>
              <a:rPr lang="en-US" dirty="0" err="1"/>
              <a:t>năng</a:t>
            </a:r>
            <a:r>
              <a:rPr lang="en-US" dirty="0"/>
              <a:t> </a:t>
            </a:r>
            <a:r>
              <a:rPr lang="en-US" dirty="0" err="1"/>
              <a:t>vĩnh</a:t>
            </a:r>
            <a:r>
              <a:rPr lang="en-US" dirty="0"/>
              <a:t> </a:t>
            </a:r>
            <a:r>
              <a:rPr lang="en-US" dirty="0" err="1"/>
              <a:t>viễn</a:t>
            </a:r>
            <a:r>
              <a:rPr lang="en-US" dirty="0"/>
              <a:t>, </a:t>
            </a:r>
            <a:r>
              <a:rPr lang="en-US" dirty="0" err="1"/>
              <a:t>tàn</a:t>
            </a:r>
            <a:r>
              <a:rPr lang="en-US" dirty="0"/>
              <a:t> </a:t>
            </a:r>
            <a:r>
              <a:rPr lang="en-US" dirty="0" err="1"/>
              <a:t>phế</a:t>
            </a:r>
            <a:r>
              <a:rPr lang="en-US" dirty="0"/>
              <a:t>, </a:t>
            </a:r>
            <a:r>
              <a:rPr lang="en-US" dirty="0" err="1"/>
              <a:t>và</a:t>
            </a:r>
            <a:r>
              <a:rPr lang="en-US" dirty="0"/>
              <a:t> </a:t>
            </a:r>
            <a:r>
              <a:rPr lang="en-US" dirty="0" err="1"/>
              <a:t>thậm</a:t>
            </a:r>
            <a:r>
              <a:rPr lang="en-US" dirty="0"/>
              <a:t> </a:t>
            </a:r>
            <a:r>
              <a:rPr lang="en-US" dirty="0" err="1"/>
              <a:t>chí</a:t>
            </a:r>
            <a:r>
              <a:rPr lang="en-US" dirty="0"/>
              <a:t> </a:t>
            </a:r>
            <a:r>
              <a:rPr lang="en-US" dirty="0" err="1"/>
              <a:t>tử</a:t>
            </a:r>
            <a:r>
              <a:rPr lang="en-US" dirty="0"/>
              <a:t> </a:t>
            </a:r>
            <a:r>
              <a:rPr lang="en-US" dirty="0" err="1"/>
              <a:t>vong</a:t>
            </a:r>
            <a:r>
              <a:rPr lang="en-US" dirty="0"/>
              <a:t>.</a:t>
            </a:r>
          </a:p>
          <a:p>
            <a:pPr marL="342900" indent="-342900" algn="l">
              <a:buFont typeface="Arial" panose="020B0604020202020204" pitchFamily="34" charset="0"/>
              <a:buChar char="•"/>
            </a:pPr>
            <a:r>
              <a:rPr lang="en-US" dirty="0"/>
              <a:t>X-</a:t>
            </a:r>
            <a:r>
              <a:rPr lang="en-US" dirty="0" err="1"/>
              <a:t>Quang</a:t>
            </a:r>
            <a:r>
              <a:rPr lang="en-US" dirty="0"/>
              <a:t> </a:t>
            </a:r>
            <a:r>
              <a:rPr lang="en-US" dirty="0" err="1"/>
              <a:t>được</a:t>
            </a:r>
            <a:r>
              <a:rPr lang="en-US" dirty="0"/>
              <a:t> </a:t>
            </a:r>
            <a:r>
              <a:rPr lang="en-US" dirty="0" err="1"/>
              <a:t>áp</a:t>
            </a:r>
            <a:r>
              <a:rPr lang="en-US" dirty="0"/>
              <a:t> </a:t>
            </a:r>
            <a:r>
              <a:rPr lang="en-US" dirty="0" err="1"/>
              <a:t>dụng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xác</a:t>
            </a:r>
            <a:r>
              <a:rPr lang="en-US" dirty="0"/>
              <a:t> </a:t>
            </a:r>
            <a:r>
              <a:rPr lang="en-US" dirty="0" err="1"/>
              <a:t>định</a:t>
            </a:r>
            <a:r>
              <a:rPr lang="en-US" dirty="0"/>
              <a:t> </a:t>
            </a:r>
            <a:r>
              <a:rPr lang="en-US" dirty="0" err="1"/>
              <a:t>gãy</a:t>
            </a:r>
            <a:r>
              <a:rPr lang="en-US" dirty="0"/>
              <a:t> </a:t>
            </a:r>
            <a:r>
              <a:rPr lang="en-US" dirty="0" err="1"/>
              <a:t>xương</a:t>
            </a:r>
            <a:r>
              <a:rPr lang="en-US" dirty="0"/>
              <a:t>, </a:t>
            </a:r>
            <a:r>
              <a:rPr lang="en-US" dirty="0" err="1"/>
              <a:t>theo</a:t>
            </a:r>
            <a:r>
              <a:rPr lang="en-US" dirty="0"/>
              <a:t> </a:t>
            </a:r>
            <a:r>
              <a:rPr lang="en-US" dirty="0" err="1"/>
              <a:t>dõi</a:t>
            </a:r>
            <a:r>
              <a:rPr lang="en-US" dirty="0"/>
              <a:t> </a:t>
            </a:r>
            <a:r>
              <a:rPr lang="en-US" dirty="0" err="1"/>
              <a:t>diễn</a:t>
            </a:r>
            <a:r>
              <a:rPr lang="en-US" dirty="0"/>
              <a:t> </a:t>
            </a:r>
            <a:r>
              <a:rPr lang="en-US" dirty="0" err="1"/>
              <a:t>biến</a:t>
            </a:r>
            <a:r>
              <a:rPr lang="en-US" dirty="0"/>
              <a:t> </a:t>
            </a:r>
            <a:r>
              <a:rPr lang="en-US" dirty="0" err="1"/>
              <a:t>điều</a:t>
            </a:r>
            <a:r>
              <a:rPr lang="en-US" dirty="0"/>
              <a:t> </a:t>
            </a:r>
            <a:r>
              <a:rPr lang="en-US" dirty="0" err="1"/>
              <a:t>trị</a:t>
            </a:r>
            <a:r>
              <a:rPr lang="en-US" dirty="0"/>
              <a:t> </a:t>
            </a:r>
            <a:r>
              <a:rPr lang="en-US" dirty="0" err="1"/>
              <a:t>hoặc</a:t>
            </a:r>
            <a:r>
              <a:rPr lang="en-US" dirty="0"/>
              <a:t> </a:t>
            </a:r>
            <a:r>
              <a:rPr lang="en-US" dirty="0" err="1"/>
              <a:t>khi</a:t>
            </a:r>
            <a:r>
              <a:rPr lang="en-US" dirty="0"/>
              <a:t> </a:t>
            </a:r>
            <a:r>
              <a:rPr lang="en-US" dirty="0" err="1"/>
              <a:t>lâm</a:t>
            </a:r>
            <a:r>
              <a:rPr lang="en-US" dirty="0"/>
              <a:t> </a:t>
            </a:r>
            <a:r>
              <a:rPr lang="en-US" dirty="0" err="1"/>
              <a:t>sàng</a:t>
            </a:r>
            <a:r>
              <a:rPr lang="en-US" dirty="0"/>
              <a:t>.</a:t>
            </a:r>
          </a:p>
          <a:p>
            <a:pPr marL="342900" indent="-342900" algn="l">
              <a:buFont typeface="Arial" panose="020B0604020202020204" pitchFamily="34" charset="0"/>
              <a:buChar char="•"/>
            </a:pPr>
            <a:r>
              <a:rPr lang="en-US" dirty="0" err="1"/>
              <a:t>Phân</a:t>
            </a:r>
            <a:r>
              <a:rPr lang="en-US" dirty="0"/>
              <a:t> </a:t>
            </a:r>
            <a:r>
              <a:rPr lang="en-US" dirty="0" err="1"/>
              <a:t>loại</a:t>
            </a:r>
            <a:r>
              <a:rPr lang="en-US" dirty="0"/>
              <a:t> </a:t>
            </a:r>
            <a:r>
              <a:rPr lang="en-US" dirty="0" err="1"/>
              <a:t>gãy</a:t>
            </a:r>
            <a:r>
              <a:rPr lang="en-US" dirty="0"/>
              <a:t> </a:t>
            </a:r>
            <a:r>
              <a:rPr lang="en-US" dirty="0" err="1"/>
              <a:t>xương</a:t>
            </a:r>
            <a:r>
              <a:rPr lang="en-US" dirty="0"/>
              <a:t> </a:t>
            </a:r>
            <a:r>
              <a:rPr lang="en-US" dirty="0" err="1"/>
              <a:t>theo</a:t>
            </a:r>
            <a:r>
              <a:rPr lang="en-US" dirty="0"/>
              <a:t> </a:t>
            </a:r>
            <a:r>
              <a:rPr lang="en-US" dirty="0" err="1"/>
              <a:t>gãy</a:t>
            </a:r>
            <a:r>
              <a:rPr lang="en-US" dirty="0"/>
              <a:t> </a:t>
            </a:r>
            <a:r>
              <a:rPr lang="en-US" dirty="0" err="1"/>
              <a:t>hoàn</a:t>
            </a:r>
            <a:r>
              <a:rPr lang="en-US" dirty="0"/>
              <a:t> </a:t>
            </a:r>
            <a:r>
              <a:rPr lang="en-US" dirty="0" err="1"/>
              <a:t>toàn</a:t>
            </a:r>
            <a:r>
              <a:rPr lang="en-US" dirty="0"/>
              <a:t> hay </a:t>
            </a:r>
            <a:r>
              <a:rPr lang="en-US" dirty="0" err="1"/>
              <a:t>không</a:t>
            </a:r>
            <a:r>
              <a:rPr lang="en-US" dirty="0"/>
              <a:t> </a:t>
            </a:r>
            <a:r>
              <a:rPr lang="en-US" dirty="0" err="1"/>
              <a:t>hoàn</a:t>
            </a:r>
            <a:r>
              <a:rPr lang="en-US" dirty="0"/>
              <a:t> </a:t>
            </a:r>
            <a:r>
              <a:rPr lang="en-US" dirty="0" err="1"/>
              <a:t>toàn</a:t>
            </a:r>
            <a:r>
              <a:rPr lang="en-US" dirty="0"/>
              <a:t>, </a:t>
            </a:r>
            <a:r>
              <a:rPr lang="en-US" dirty="0" err="1"/>
              <a:t>gãy</a:t>
            </a:r>
            <a:r>
              <a:rPr lang="en-US" dirty="0"/>
              <a:t> </a:t>
            </a:r>
            <a:r>
              <a:rPr lang="en-US" dirty="0" err="1"/>
              <a:t>chéo</a:t>
            </a:r>
            <a:r>
              <a:rPr lang="en-US" dirty="0"/>
              <a:t>, </a:t>
            </a:r>
            <a:r>
              <a:rPr lang="en-US" dirty="0" err="1"/>
              <a:t>gãy</a:t>
            </a:r>
            <a:r>
              <a:rPr lang="en-US" dirty="0"/>
              <a:t> </a:t>
            </a:r>
            <a:r>
              <a:rPr lang="en-US" dirty="0" err="1"/>
              <a:t>vụn</a:t>
            </a:r>
            <a:endParaRPr lang="en-US" dirty="0"/>
          </a:p>
        </p:txBody>
      </p:sp>
      <p:pic>
        <p:nvPicPr>
          <p:cNvPr id="4" name="Picture 3"/>
          <p:cNvPicPr>
            <a:picLocks noChangeAspect="1"/>
          </p:cNvPicPr>
          <p:nvPr/>
        </p:nvPicPr>
        <p:blipFill>
          <a:blip r:embed="rId2"/>
          <a:stretch>
            <a:fillRect/>
          </a:stretch>
        </p:blipFill>
        <p:spPr>
          <a:xfrm>
            <a:off x="8054657" y="954197"/>
            <a:ext cx="3587074" cy="4457408"/>
          </a:xfrm>
          <a:prstGeom prst="rect">
            <a:avLst/>
          </a:prstGeom>
        </p:spPr>
      </p:pic>
    </p:spTree>
    <p:extLst>
      <p:ext uri="{BB962C8B-B14F-4D97-AF65-F5344CB8AC3E}">
        <p14:creationId xmlns:p14="http://schemas.microsoft.com/office/powerpoint/2010/main" val="33263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a:t>3. </a:t>
            </a:r>
            <a:r>
              <a:rPr lang="en-US" sz="2400" dirty="0" err="1"/>
              <a:t>Chuẩn</a:t>
            </a:r>
            <a:r>
              <a:rPr lang="en-US" sz="2400" dirty="0"/>
              <a:t> </a:t>
            </a:r>
            <a:r>
              <a:rPr lang="en-US" sz="2400" dirty="0" err="1"/>
              <a:t>đoán</a:t>
            </a:r>
            <a:r>
              <a:rPr lang="en-US" sz="2400" dirty="0"/>
              <a:t>:</a:t>
            </a:r>
          </a:p>
        </p:txBody>
      </p:sp>
      <p:sp>
        <p:nvSpPr>
          <p:cNvPr id="3" name="Subtitle 2"/>
          <p:cNvSpPr>
            <a:spLocks noGrp="1"/>
          </p:cNvSpPr>
          <p:nvPr>
            <p:ph type="subTitle" idx="1"/>
          </p:nvPr>
        </p:nvSpPr>
        <p:spPr>
          <a:xfrm>
            <a:off x="956442" y="1415886"/>
            <a:ext cx="6127530" cy="4564500"/>
          </a:xfrm>
        </p:spPr>
        <p:txBody>
          <a:bodyPr/>
          <a:lstStyle/>
          <a:p>
            <a:pPr algn="l"/>
            <a:r>
              <a:rPr lang="en-US" dirty="0" err="1"/>
              <a:t>Áp</a:t>
            </a:r>
            <a:r>
              <a:rPr lang="en-US" dirty="0"/>
              <a:t> </a:t>
            </a:r>
            <a:r>
              <a:rPr lang="en-US" dirty="0" err="1"/>
              <a:t>xe</a:t>
            </a:r>
            <a:r>
              <a:rPr lang="en-US" dirty="0"/>
              <a:t> </a:t>
            </a:r>
            <a:r>
              <a:rPr lang="en-US" dirty="0" err="1"/>
              <a:t>phổi</a:t>
            </a:r>
            <a:r>
              <a:rPr lang="en-US" dirty="0"/>
              <a:t> (Lung Abscess):</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vi-VN" dirty="0"/>
              <a:t>Khi mắc bệnh, nhu mô phổi của người bệnh sẽ bị hoại tử, lâu ngày hình thành dịch mủ và các ổ áp xe chứa mủ, xác bạch cầu chết và các vi sinh vật gây bệnh.</a:t>
            </a:r>
            <a:endParaRPr lang="en-US" dirty="0"/>
          </a:p>
          <a:p>
            <a:pPr marL="342900" indent="-342900" algn="l">
              <a:buFont typeface="Arial" panose="020B0604020202020204" pitchFamily="34" charset="0"/>
              <a:buChar char="•"/>
            </a:pPr>
            <a:r>
              <a:rPr lang="en-US" dirty="0" err="1"/>
              <a:t>Hình</a:t>
            </a:r>
            <a:r>
              <a:rPr lang="en-US" dirty="0"/>
              <a:t> </a:t>
            </a:r>
            <a:r>
              <a:rPr lang="en-US" dirty="0" err="1"/>
              <a:t>ảnh</a:t>
            </a:r>
            <a:r>
              <a:rPr lang="en-US" dirty="0"/>
              <a:t> </a:t>
            </a:r>
            <a:r>
              <a:rPr lang="en-US" dirty="0" err="1"/>
              <a:t>điển</a:t>
            </a:r>
            <a:r>
              <a:rPr lang="en-US" dirty="0"/>
              <a:t> </a:t>
            </a:r>
            <a:r>
              <a:rPr lang="en-US" dirty="0" err="1"/>
              <a:t>hình</a:t>
            </a:r>
            <a:r>
              <a:rPr lang="en-US" dirty="0"/>
              <a:t> </a:t>
            </a:r>
            <a:r>
              <a:rPr lang="en-US" dirty="0" err="1"/>
              <a:t>của</a:t>
            </a:r>
            <a:r>
              <a:rPr lang="en-US" dirty="0"/>
              <a:t> </a:t>
            </a:r>
            <a:r>
              <a:rPr lang="en-US" dirty="0" err="1"/>
              <a:t>áp</a:t>
            </a:r>
            <a:r>
              <a:rPr lang="en-US" dirty="0"/>
              <a:t> </a:t>
            </a:r>
            <a:r>
              <a:rPr lang="en-US" dirty="0" err="1"/>
              <a:t>xe</a:t>
            </a:r>
            <a:r>
              <a:rPr lang="en-US" dirty="0"/>
              <a:t> </a:t>
            </a:r>
            <a:r>
              <a:rPr lang="en-US" dirty="0" err="1"/>
              <a:t>phổi</a:t>
            </a:r>
            <a:r>
              <a:rPr lang="en-US" dirty="0"/>
              <a:t> </a:t>
            </a:r>
            <a:r>
              <a:rPr lang="en-US" dirty="0" err="1"/>
              <a:t>trên</a:t>
            </a:r>
            <a:r>
              <a:rPr lang="en-US" dirty="0"/>
              <a:t> </a:t>
            </a:r>
            <a:r>
              <a:rPr lang="en-US" dirty="0" err="1"/>
              <a:t>phim</a:t>
            </a:r>
            <a:r>
              <a:rPr lang="en-US" dirty="0"/>
              <a:t> X-</a:t>
            </a:r>
            <a:r>
              <a:rPr lang="en-US" dirty="0" err="1"/>
              <a:t>quang</a:t>
            </a:r>
            <a:r>
              <a:rPr lang="en-US" dirty="0"/>
              <a:t> </a:t>
            </a:r>
            <a:r>
              <a:rPr lang="en-US" dirty="0" err="1"/>
              <a:t>là</a:t>
            </a:r>
            <a:r>
              <a:rPr lang="en-US" dirty="0"/>
              <a:t> </a:t>
            </a:r>
            <a:r>
              <a:rPr lang="en-US" dirty="0" err="1"/>
              <a:t>dạng</a:t>
            </a:r>
            <a:r>
              <a:rPr lang="en-US" dirty="0"/>
              <a:t> </a:t>
            </a:r>
            <a:r>
              <a:rPr lang="en-US" dirty="0" err="1"/>
              <a:t>hình</a:t>
            </a:r>
            <a:r>
              <a:rPr lang="en-US" dirty="0"/>
              <a:t> </a:t>
            </a:r>
            <a:r>
              <a:rPr lang="en-US" dirty="0" err="1"/>
              <a:t>tròn</a:t>
            </a:r>
            <a:r>
              <a:rPr lang="en-US" dirty="0"/>
              <a:t> </a:t>
            </a:r>
            <a:r>
              <a:rPr lang="en-US" dirty="0" err="1"/>
              <a:t>có</a:t>
            </a:r>
            <a:r>
              <a:rPr lang="en-US" dirty="0"/>
              <a:t> </a:t>
            </a:r>
            <a:r>
              <a:rPr lang="en-US" dirty="0" err="1"/>
              <a:t>bờ</a:t>
            </a:r>
            <a:r>
              <a:rPr lang="en-US" dirty="0"/>
              <a:t> </a:t>
            </a:r>
            <a:r>
              <a:rPr lang="en-US" dirty="0" err="1"/>
              <a:t>không</a:t>
            </a:r>
            <a:r>
              <a:rPr lang="en-US" dirty="0"/>
              <a:t> </a:t>
            </a:r>
            <a:r>
              <a:rPr lang="en-US" dirty="0" err="1"/>
              <a:t>đều</a:t>
            </a:r>
            <a:r>
              <a:rPr lang="en-US" dirty="0"/>
              <a:t>, </a:t>
            </a:r>
            <a:r>
              <a:rPr lang="en-US" dirty="0" err="1"/>
              <a:t>khá</a:t>
            </a:r>
            <a:r>
              <a:rPr lang="en-US" dirty="0"/>
              <a:t> </a:t>
            </a:r>
            <a:r>
              <a:rPr lang="en-US" dirty="0" err="1"/>
              <a:t>dày</a:t>
            </a:r>
            <a:r>
              <a:rPr lang="en-US" dirty="0"/>
              <a:t> </a:t>
            </a:r>
            <a:r>
              <a:rPr lang="en-US" dirty="0" err="1"/>
              <a:t>có</a:t>
            </a:r>
            <a:r>
              <a:rPr lang="en-US" dirty="0"/>
              <a:t> </a:t>
            </a:r>
            <a:r>
              <a:rPr lang="en-US" dirty="0" err="1"/>
              <a:t>chứa</a:t>
            </a:r>
            <a:r>
              <a:rPr lang="en-US" dirty="0"/>
              <a:t> </a:t>
            </a:r>
            <a:r>
              <a:rPr lang="en-US" dirty="0" err="1"/>
              <a:t>dịch</a:t>
            </a:r>
            <a:r>
              <a:rPr lang="en-US" dirty="0"/>
              <a:t> </a:t>
            </a:r>
            <a:r>
              <a:rPr lang="en-US" dirty="0" err="1"/>
              <a:t>bên</a:t>
            </a:r>
            <a:r>
              <a:rPr lang="en-US" dirty="0"/>
              <a:t> </a:t>
            </a:r>
            <a:r>
              <a:rPr lang="en-US" dirty="0" err="1"/>
              <a:t>trong</a:t>
            </a:r>
            <a:r>
              <a:rPr lang="en-US" dirty="0"/>
              <a:t>. </a:t>
            </a:r>
            <a:r>
              <a:rPr lang="en-US" dirty="0" err="1"/>
              <a:t>Đây</a:t>
            </a:r>
            <a:r>
              <a:rPr lang="en-US" dirty="0"/>
              <a:t> </a:t>
            </a:r>
            <a:r>
              <a:rPr lang="en-US" dirty="0" err="1"/>
              <a:t>cùng</a:t>
            </a:r>
            <a:r>
              <a:rPr lang="en-US" dirty="0"/>
              <a:t> </a:t>
            </a:r>
            <a:r>
              <a:rPr lang="en-US" dirty="0" err="1"/>
              <a:t>là</a:t>
            </a:r>
            <a:r>
              <a:rPr lang="en-US" dirty="0"/>
              <a:t> </a:t>
            </a:r>
            <a:r>
              <a:rPr lang="en-US" dirty="0" err="1"/>
              <a:t>cách</a:t>
            </a:r>
            <a:r>
              <a:rPr lang="en-US" dirty="0"/>
              <a:t> </a:t>
            </a:r>
            <a:r>
              <a:rPr lang="en-US" dirty="0" err="1"/>
              <a:t>xác</a:t>
            </a:r>
            <a:r>
              <a:rPr lang="en-US" dirty="0"/>
              <a:t> </a:t>
            </a:r>
            <a:r>
              <a:rPr lang="en-US" dirty="0" err="1"/>
              <a:t>định</a:t>
            </a:r>
            <a:r>
              <a:rPr lang="en-US" dirty="0"/>
              <a:t> </a:t>
            </a:r>
            <a:r>
              <a:rPr lang="en-US" dirty="0" err="1"/>
              <a:t>chính</a:t>
            </a:r>
            <a:r>
              <a:rPr lang="en-US" dirty="0"/>
              <a:t> </a:t>
            </a:r>
            <a:r>
              <a:rPr lang="en-US" dirty="0" err="1"/>
              <a:t>xác</a:t>
            </a:r>
            <a:r>
              <a:rPr lang="en-US" dirty="0"/>
              <a:t> </a:t>
            </a:r>
            <a:r>
              <a:rPr lang="en-US" dirty="0" err="1"/>
              <a:t>vị</a:t>
            </a:r>
            <a:r>
              <a:rPr lang="en-US" dirty="0"/>
              <a:t> </a:t>
            </a:r>
            <a:r>
              <a:rPr lang="en-US" dirty="0" err="1"/>
              <a:t>trí</a:t>
            </a:r>
            <a:r>
              <a:rPr lang="en-US" dirty="0"/>
              <a:t> ổ </a:t>
            </a:r>
            <a:r>
              <a:rPr lang="en-US" dirty="0" err="1"/>
              <a:t>áp</a:t>
            </a:r>
            <a:r>
              <a:rPr lang="en-US" dirty="0"/>
              <a:t> </a:t>
            </a:r>
            <a:r>
              <a:rPr lang="en-US" dirty="0" err="1"/>
              <a:t>xe</a:t>
            </a:r>
            <a:r>
              <a:rPr lang="en-US" dirty="0"/>
              <a:t>.</a:t>
            </a:r>
          </a:p>
          <a:p>
            <a:pPr algn="l"/>
            <a:endParaRPr lang="en-US" dirty="0"/>
          </a:p>
        </p:txBody>
      </p:sp>
      <p:pic>
        <p:nvPicPr>
          <p:cNvPr id="4" name="Picture 3"/>
          <p:cNvPicPr>
            <a:picLocks noChangeAspect="1"/>
          </p:cNvPicPr>
          <p:nvPr/>
        </p:nvPicPr>
        <p:blipFill>
          <a:blip r:embed="rId2"/>
          <a:stretch>
            <a:fillRect/>
          </a:stretch>
        </p:blipFill>
        <p:spPr>
          <a:xfrm>
            <a:off x="7853261" y="880625"/>
            <a:ext cx="4144773" cy="4374547"/>
          </a:xfrm>
          <a:prstGeom prst="rect">
            <a:avLst/>
          </a:prstGeom>
        </p:spPr>
      </p:pic>
    </p:spTree>
    <p:extLst>
      <p:ext uri="{BB962C8B-B14F-4D97-AF65-F5344CB8AC3E}">
        <p14:creationId xmlns:p14="http://schemas.microsoft.com/office/powerpoint/2010/main" val="347173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a:t>3. </a:t>
            </a:r>
            <a:r>
              <a:rPr lang="en-US" sz="2400" dirty="0" err="1"/>
              <a:t>Chuẩn</a:t>
            </a:r>
            <a:r>
              <a:rPr lang="en-US" sz="2400" dirty="0"/>
              <a:t> </a:t>
            </a:r>
            <a:r>
              <a:rPr lang="en-US" sz="2400" dirty="0" err="1"/>
              <a:t>đoán</a:t>
            </a:r>
            <a:r>
              <a:rPr lang="en-US" sz="2400" dirty="0"/>
              <a:t>:</a:t>
            </a:r>
          </a:p>
        </p:txBody>
      </p:sp>
      <p:sp>
        <p:nvSpPr>
          <p:cNvPr id="3" name="Subtitle 2"/>
          <p:cNvSpPr>
            <a:spLocks noGrp="1"/>
          </p:cNvSpPr>
          <p:nvPr>
            <p:ph type="subTitle" idx="1"/>
          </p:nvPr>
        </p:nvSpPr>
        <p:spPr>
          <a:xfrm>
            <a:off x="956442" y="1415886"/>
            <a:ext cx="6127530" cy="4564500"/>
          </a:xfrm>
        </p:spPr>
        <p:txBody>
          <a:bodyPr/>
          <a:lstStyle/>
          <a:p>
            <a:pPr algn="l"/>
            <a:r>
              <a:rPr lang="en-US" dirty="0" err="1"/>
              <a:t>Đau</a:t>
            </a:r>
            <a:r>
              <a:rPr lang="en-US" dirty="0"/>
              <a:t> </a:t>
            </a:r>
            <a:r>
              <a:rPr lang="en-US" dirty="0" err="1"/>
              <a:t>răng</a:t>
            </a:r>
            <a:r>
              <a:rPr lang="en-US" dirty="0"/>
              <a:t>:</a:t>
            </a:r>
          </a:p>
          <a:p>
            <a:pPr marL="342900" indent="-342900" algn="l">
              <a:buFont typeface="Arial" panose="020B0604020202020204" pitchFamily="34" charset="0"/>
              <a:buChar char="•"/>
            </a:pPr>
            <a:r>
              <a:rPr lang="en-US" dirty="0"/>
              <a:t>X-</a:t>
            </a:r>
            <a:r>
              <a:rPr lang="en-US" dirty="0" err="1"/>
              <a:t>quang</a:t>
            </a:r>
            <a:r>
              <a:rPr lang="en-US" dirty="0"/>
              <a:t> </a:t>
            </a:r>
            <a:r>
              <a:rPr lang="en-US" dirty="0" err="1"/>
              <a:t>chẩn</a:t>
            </a:r>
            <a:r>
              <a:rPr lang="en-US" dirty="0"/>
              <a:t> </a:t>
            </a:r>
            <a:r>
              <a:rPr lang="en-US" dirty="0" err="1"/>
              <a:t>đoán</a:t>
            </a:r>
            <a:r>
              <a:rPr lang="en-US" dirty="0"/>
              <a:t> </a:t>
            </a:r>
            <a:r>
              <a:rPr lang="en-US" dirty="0" err="1"/>
              <a:t>bệnh</a:t>
            </a:r>
            <a:r>
              <a:rPr lang="en-US" dirty="0"/>
              <a:t> </a:t>
            </a:r>
            <a:r>
              <a:rPr lang="en-US" dirty="0" err="1"/>
              <a:t>nhiễm</a:t>
            </a:r>
            <a:r>
              <a:rPr lang="en-US" dirty="0"/>
              <a:t> </a:t>
            </a:r>
            <a:r>
              <a:rPr lang="en-US" dirty="0" err="1"/>
              <a:t>trùng</a:t>
            </a:r>
            <a:r>
              <a:rPr lang="en-US" dirty="0"/>
              <a:t> </a:t>
            </a:r>
            <a:r>
              <a:rPr lang="en-US" dirty="0" err="1"/>
              <a:t>chân</a:t>
            </a:r>
            <a:r>
              <a:rPr lang="en-US" dirty="0"/>
              <a:t> </a:t>
            </a:r>
            <a:r>
              <a:rPr lang="en-US" dirty="0" err="1"/>
              <a:t>răng</a:t>
            </a:r>
            <a:r>
              <a:rPr lang="en-US" dirty="0"/>
              <a:t>, </a:t>
            </a:r>
            <a:r>
              <a:rPr lang="en-US" dirty="0" err="1"/>
              <a:t>sâu</a:t>
            </a:r>
            <a:r>
              <a:rPr lang="en-US" dirty="0"/>
              <a:t> </a:t>
            </a:r>
            <a:r>
              <a:rPr lang="en-US" dirty="0" err="1"/>
              <a:t>răng</a:t>
            </a:r>
            <a:r>
              <a:rPr lang="en-US" dirty="0"/>
              <a:t>, </a:t>
            </a:r>
            <a:r>
              <a:rPr lang="en-US" dirty="0" err="1"/>
              <a:t>viêm</a:t>
            </a:r>
            <a:r>
              <a:rPr lang="en-US" dirty="0"/>
              <a:t> </a:t>
            </a:r>
            <a:r>
              <a:rPr lang="en-US" dirty="0" err="1"/>
              <a:t>tủy</a:t>
            </a:r>
            <a:r>
              <a:rPr lang="en-US" dirty="0"/>
              <a:t> </a:t>
            </a:r>
            <a:r>
              <a:rPr lang="en-US" dirty="0" err="1"/>
              <a:t>răng</a:t>
            </a:r>
            <a:endParaRPr lang="en-US" dirty="0"/>
          </a:p>
          <a:p>
            <a:pPr marL="342900" indent="-342900" algn="l">
              <a:buFont typeface="Arial" panose="020B0604020202020204" pitchFamily="34" charset="0"/>
              <a:buChar char="•"/>
            </a:pPr>
            <a:r>
              <a:rPr lang="en-US" dirty="0" err="1"/>
              <a:t>Để</a:t>
            </a:r>
            <a:r>
              <a:rPr lang="en-US" dirty="0"/>
              <a:t> </a:t>
            </a:r>
            <a:r>
              <a:rPr lang="en-US" dirty="0" err="1"/>
              <a:t>chữa</a:t>
            </a:r>
            <a:r>
              <a:rPr lang="en-US" dirty="0"/>
              <a:t> </a:t>
            </a:r>
            <a:r>
              <a:rPr lang="en-US" dirty="0" err="1"/>
              <a:t>viêm</a:t>
            </a:r>
            <a:r>
              <a:rPr lang="en-US" dirty="0"/>
              <a:t> </a:t>
            </a:r>
            <a:r>
              <a:rPr lang="en-US" dirty="0" err="1"/>
              <a:t>tủy</a:t>
            </a:r>
            <a:r>
              <a:rPr lang="en-US" dirty="0"/>
              <a:t> </a:t>
            </a:r>
            <a:r>
              <a:rPr lang="en-US" dirty="0" err="1"/>
              <a:t>răng</a:t>
            </a:r>
            <a:r>
              <a:rPr lang="en-US" dirty="0"/>
              <a:t> </a:t>
            </a:r>
            <a:r>
              <a:rPr lang="en-US" dirty="0" err="1"/>
              <a:t>đạt</a:t>
            </a:r>
            <a:r>
              <a:rPr lang="en-US" dirty="0"/>
              <a:t> </a:t>
            </a:r>
            <a:r>
              <a:rPr lang="en-US" dirty="0" err="1"/>
              <a:t>hiệu</a:t>
            </a:r>
            <a:r>
              <a:rPr lang="en-US" dirty="0"/>
              <a:t> </a:t>
            </a:r>
            <a:r>
              <a:rPr lang="en-US" dirty="0" err="1"/>
              <a:t>quả</a:t>
            </a:r>
            <a:r>
              <a:rPr lang="en-US" dirty="0"/>
              <a:t> </a:t>
            </a:r>
            <a:r>
              <a:rPr lang="en-US" dirty="0" err="1"/>
              <a:t>cao</a:t>
            </a:r>
            <a:r>
              <a:rPr lang="en-US" dirty="0"/>
              <a:t>, </a:t>
            </a:r>
            <a:r>
              <a:rPr lang="en-US" dirty="0" err="1"/>
              <a:t>các</a:t>
            </a:r>
            <a:r>
              <a:rPr lang="en-US" dirty="0"/>
              <a:t> </a:t>
            </a:r>
            <a:r>
              <a:rPr lang="en-US" dirty="0" err="1"/>
              <a:t>nha</a:t>
            </a:r>
            <a:r>
              <a:rPr lang="en-US" dirty="0"/>
              <a:t> </a:t>
            </a:r>
            <a:r>
              <a:rPr lang="en-US" dirty="0" err="1"/>
              <a:t>khoa</a:t>
            </a:r>
            <a:r>
              <a:rPr lang="en-US" dirty="0"/>
              <a:t> </a:t>
            </a:r>
            <a:r>
              <a:rPr lang="en-US" dirty="0" err="1"/>
              <a:t>cần</a:t>
            </a:r>
            <a:r>
              <a:rPr lang="en-US" dirty="0"/>
              <a:t> </a:t>
            </a:r>
            <a:r>
              <a:rPr lang="en-US" dirty="0" err="1"/>
              <a:t>tuân</a:t>
            </a:r>
            <a:r>
              <a:rPr lang="en-US" dirty="0"/>
              <a:t> </a:t>
            </a:r>
            <a:r>
              <a:rPr lang="en-US" dirty="0" err="1"/>
              <a:t>thủ</a:t>
            </a:r>
            <a:r>
              <a:rPr lang="en-US" dirty="0"/>
              <a:t> </a:t>
            </a:r>
            <a:r>
              <a:rPr lang="en-US" dirty="0" err="1"/>
              <a:t>quy</a:t>
            </a:r>
            <a:r>
              <a:rPr lang="en-US" dirty="0"/>
              <a:t> </a:t>
            </a:r>
            <a:r>
              <a:rPr lang="en-US" dirty="0" err="1"/>
              <a:t>trình</a:t>
            </a:r>
            <a:r>
              <a:rPr lang="en-US" dirty="0"/>
              <a:t> </a:t>
            </a:r>
            <a:r>
              <a:rPr lang="en-US" dirty="0" err="1"/>
              <a:t>lấy</a:t>
            </a:r>
            <a:r>
              <a:rPr lang="en-US" dirty="0"/>
              <a:t> </a:t>
            </a:r>
            <a:r>
              <a:rPr lang="en-US" dirty="0" err="1"/>
              <a:t>tủy</a:t>
            </a:r>
            <a:r>
              <a:rPr lang="en-US" dirty="0"/>
              <a:t> </a:t>
            </a:r>
            <a:r>
              <a:rPr lang="en-US" dirty="0" err="1"/>
              <a:t>răng</a:t>
            </a:r>
            <a:r>
              <a:rPr lang="en-US" dirty="0"/>
              <a:t> </a:t>
            </a:r>
            <a:r>
              <a:rPr lang="en-US" dirty="0" err="1"/>
              <a:t>của</a:t>
            </a:r>
            <a:r>
              <a:rPr lang="en-US" dirty="0"/>
              <a:t> </a:t>
            </a:r>
            <a:r>
              <a:rPr lang="en-US" dirty="0" err="1"/>
              <a:t>Bộ</a:t>
            </a:r>
            <a:r>
              <a:rPr lang="en-US" dirty="0"/>
              <a:t> Y </a:t>
            </a:r>
            <a:r>
              <a:rPr lang="en-US" dirty="0" err="1"/>
              <a:t>Tế</a:t>
            </a:r>
            <a:r>
              <a:rPr lang="en-US" dirty="0"/>
              <a:t>, </a:t>
            </a:r>
            <a:r>
              <a:rPr lang="en-US" dirty="0" err="1"/>
              <a:t>gồm</a:t>
            </a:r>
            <a:r>
              <a:rPr lang="en-US" dirty="0"/>
              <a:t> </a:t>
            </a:r>
            <a:r>
              <a:rPr lang="en-US" dirty="0" err="1"/>
              <a:t>thăm</a:t>
            </a:r>
            <a:r>
              <a:rPr lang="en-US" dirty="0"/>
              <a:t> </a:t>
            </a:r>
            <a:r>
              <a:rPr lang="en-US" dirty="0" err="1"/>
              <a:t>khám</a:t>
            </a:r>
            <a:r>
              <a:rPr lang="en-US" dirty="0"/>
              <a:t> </a:t>
            </a:r>
            <a:r>
              <a:rPr lang="en-US" dirty="0" err="1"/>
              <a:t>và</a:t>
            </a:r>
            <a:r>
              <a:rPr lang="en-US" dirty="0"/>
              <a:t> </a:t>
            </a:r>
            <a:r>
              <a:rPr lang="en-US" dirty="0" err="1"/>
              <a:t>chụp</a:t>
            </a:r>
            <a:r>
              <a:rPr lang="en-US" dirty="0"/>
              <a:t> X-</a:t>
            </a:r>
            <a:r>
              <a:rPr lang="en-US" dirty="0" err="1"/>
              <a:t>quang</a:t>
            </a:r>
            <a:r>
              <a:rPr lang="en-US" dirty="0"/>
              <a:t> rang </a:t>
            </a:r>
            <a:r>
              <a:rPr lang="en-US" dirty="0" err="1"/>
              <a:t>trước</a:t>
            </a:r>
            <a:r>
              <a:rPr lang="en-US" dirty="0"/>
              <a:t> </a:t>
            </a:r>
            <a:r>
              <a:rPr lang="en-US" dirty="0" err="1"/>
              <a:t>khi</a:t>
            </a:r>
            <a:r>
              <a:rPr lang="en-US" dirty="0"/>
              <a:t> </a:t>
            </a:r>
            <a:r>
              <a:rPr lang="en-US" dirty="0" err="1"/>
              <a:t>lấy</a:t>
            </a:r>
            <a:r>
              <a:rPr lang="en-US" dirty="0"/>
              <a:t> </a:t>
            </a:r>
            <a:r>
              <a:rPr lang="en-US" dirty="0" err="1"/>
              <a:t>tủy</a:t>
            </a:r>
            <a:r>
              <a:rPr lang="en-US" dirty="0"/>
              <a:t> </a:t>
            </a:r>
            <a:r>
              <a:rPr lang="en-US" dirty="0" err="1"/>
              <a:t>răng</a:t>
            </a:r>
            <a:r>
              <a:rPr lang="en-US" dirty="0"/>
              <a:t>.	</a:t>
            </a:r>
          </a:p>
          <a:p>
            <a:pPr marL="342900" indent="-342900" algn="l">
              <a:buFont typeface="Arial" panose="020B0604020202020204" pitchFamily="34" charset="0"/>
              <a:buChar char="•"/>
            </a:pPr>
            <a:r>
              <a:rPr lang="en-US" dirty="0" err="1"/>
              <a:t>Ngoài</a:t>
            </a:r>
            <a:r>
              <a:rPr lang="en-US" dirty="0"/>
              <a:t> </a:t>
            </a:r>
            <a:r>
              <a:rPr lang="en-US" dirty="0" err="1"/>
              <a:t>ra</a:t>
            </a:r>
            <a:r>
              <a:rPr lang="en-US" dirty="0"/>
              <a:t> x-</a:t>
            </a:r>
            <a:r>
              <a:rPr lang="en-US" dirty="0" err="1"/>
              <a:t>quang</a:t>
            </a:r>
            <a:r>
              <a:rPr lang="en-US" dirty="0"/>
              <a:t> </a:t>
            </a:r>
            <a:r>
              <a:rPr lang="en-US" dirty="0" err="1"/>
              <a:t>răng</a:t>
            </a:r>
            <a:r>
              <a:rPr lang="en-US" dirty="0"/>
              <a:t> </a:t>
            </a:r>
            <a:r>
              <a:rPr lang="en-US" dirty="0" err="1"/>
              <a:t>còn</a:t>
            </a:r>
            <a:r>
              <a:rPr lang="en-US" dirty="0"/>
              <a:t> </a:t>
            </a:r>
            <a:r>
              <a:rPr lang="en-US" dirty="0" err="1"/>
              <a:t>giúp</a:t>
            </a:r>
            <a:r>
              <a:rPr lang="en-US" dirty="0"/>
              <a:t> </a:t>
            </a:r>
            <a:r>
              <a:rPr lang="en-US" dirty="0" err="1"/>
              <a:t>phát</a:t>
            </a:r>
            <a:r>
              <a:rPr lang="en-US" dirty="0"/>
              <a:t> </a:t>
            </a:r>
            <a:r>
              <a:rPr lang="en-US" dirty="0" err="1"/>
              <a:t>hiện</a:t>
            </a:r>
            <a:r>
              <a:rPr lang="en-US" dirty="0"/>
              <a:t> </a:t>
            </a:r>
            <a:r>
              <a:rPr lang="en-US" dirty="0" err="1"/>
              <a:t>răng</a:t>
            </a:r>
            <a:r>
              <a:rPr lang="en-US" dirty="0"/>
              <a:t> </a:t>
            </a:r>
            <a:r>
              <a:rPr lang="en-US" dirty="0" err="1"/>
              <a:t>mọc</a:t>
            </a:r>
            <a:r>
              <a:rPr lang="en-US" dirty="0"/>
              <a:t> </a:t>
            </a:r>
            <a:r>
              <a:rPr lang="en-US" dirty="0" err="1"/>
              <a:t>sai</a:t>
            </a:r>
            <a:r>
              <a:rPr lang="en-US" dirty="0"/>
              <a:t> </a:t>
            </a:r>
            <a:r>
              <a:rPr lang="en-US" dirty="0" err="1"/>
              <a:t>vị</a:t>
            </a:r>
            <a:r>
              <a:rPr lang="en-US" dirty="0"/>
              <a:t> </a:t>
            </a:r>
            <a:r>
              <a:rPr lang="en-US" dirty="0" err="1"/>
              <a:t>trí</a:t>
            </a:r>
            <a:r>
              <a:rPr lang="en-US" dirty="0"/>
              <a:t>, </a:t>
            </a:r>
            <a:r>
              <a:rPr lang="vi-VN" dirty="0"/>
              <a:t>tổn thương hàm</a:t>
            </a:r>
            <a:r>
              <a:rPr lang="en-US" dirty="0"/>
              <a:t>, </a:t>
            </a:r>
            <a:r>
              <a:rPr lang="vi-VN" dirty="0"/>
              <a:t>áp xe nướu</a:t>
            </a:r>
            <a:endParaRPr lang="en-US" dirty="0"/>
          </a:p>
        </p:txBody>
      </p:sp>
      <p:pic>
        <p:nvPicPr>
          <p:cNvPr id="5" name="Picture 4"/>
          <p:cNvPicPr>
            <a:picLocks noChangeAspect="1"/>
          </p:cNvPicPr>
          <p:nvPr/>
        </p:nvPicPr>
        <p:blipFill>
          <a:blip r:embed="rId2"/>
          <a:stretch>
            <a:fillRect/>
          </a:stretch>
        </p:blipFill>
        <p:spPr>
          <a:xfrm>
            <a:off x="7809187" y="2089966"/>
            <a:ext cx="3687647" cy="2680517"/>
          </a:xfrm>
          <a:prstGeom prst="rect">
            <a:avLst/>
          </a:prstGeom>
        </p:spPr>
      </p:pic>
    </p:spTree>
    <p:extLst>
      <p:ext uri="{BB962C8B-B14F-4D97-AF65-F5344CB8AC3E}">
        <p14:creationId xmlns:p14="http://schemas.microsoft.com/office/powerpoint/2010/main" val="3667225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a:t>3. </a:t>
            </a:r>
            <a:r>
              <a:rPr lang="en-US" sz="2400" dirty="0" err="1"/>
              <a:t>Dữ</a:t>
            </a:r>
            <a:r>
              <a:rPr lang="en-US" sz="2400" dirty="0"/>
              <a:t> </a:t>
            </a:r>
            <a:r>
              <a:rPr lang="en-US" sz="2400" dirty="0" err="1"/>
              <a:t>liệu</a:t>
            </a:r>
            <a:r>
              <a:rPr lang="en-US" sz="2400" dirty="0"/>
              <a:t>:</a:t>
            </a:r>
          </a:p>
        </p:txBody>
      </p:sp>
      <p:sp>
        <p:nvSpPr>
          <p:cNvPr id="5" name="Subtitle 4"/>
          <p:cNvSpPr>
            <a:spLocks noGrp="1"/>
          </p:cNvSpPr>
          <p:nvPr>
            <p:ph type="subTitle" idx="1"/>
          </p:nvPr>
        </p:nvSpPr>
        <p:spPr>
          <a:xfrm>
            <a:off x="1250731" y="1657624"/>
            <a:ext cx="9984828" cy="4385824"/>
          </a:xfrm>
        </p:spPr>
        <p:txBody>
          <a:bodyPr/>
          <a:lstStyle/>
          <a:p>
            <a:pPr marL="342900" indent="-342900" algn="l">
              <a:buFont typeface="Arial" panose="020B0604020202020204" pitchFamily="34" charset="0"/>
              <a:buChar char="•"/>
            </a:pPr>
            <a:r>
              <a:rPr lang="vi-VN" dirty="0"/>
              <a:t>Bộ dữ liệu </a:t>
            </a:r>
            <a:r>
              <a:rPr lang="en-US" dirty="0"/>
              <a:t>X-</a:t>
            </a:r>
            <a:r>
              <a:rPr lang="en-US" dirty="0" err="1"/>
              <a:t>quang</a:t>
            </a:r>
            <a:r>
              <a:rPr lang="en-US" dirty="0"/>
              <a:t> </a:t>
            </a:r>
            <a:r>
              <a:rPr lang="vi-VN" dirty="0"/>
              <a:t>thường bao gồm hàng ngàn hoặc hàng triệu hình ảnh X-quang thuộc nhiều</a:t>
            </a:r>
            <a:r>
              <a:rPr lang="en-US" dirty="0"/>
              <a:t> </a:t>
            </a:r>
            <a:r>
              <a:rPr lang="en-US" dirty="0" err="1"/>
              <a:t>bệnh</a:t>
            </a:r>
            <a:r>
              <a:rPr lang="en-US" dirty="0"/>
              <a:t> </a:t>
            </a:r>
            <a:r>
              <a:rPr lang="en-US" dirty="0" err="1"/>
              <a:t>nhân</a:t>
            </a:r>
            <a:r>
              <a:rPr lang="en-US" dirty="0"/>
              <a:t> </a:t>
            </a:r>
            <a:r>
              <a:rPr lang="en-US" dirty="0" err="1"/>
              <a:t>mắc</a:t>
            </a:r>
            <a:r>
              <a:rPr lang="en-US" dirty="0"/>
              <a:t> </a:t>
            </a:r>
            <a:r>
              <a:rPr lang="en-US" dirty="0" err="1"/>
              <a:t>nhiều</a:t>
            </a:r>
            <a:r>
              <a:rPr lang="vi-VN" dirty="0"/>
              <a:t> loại bệnh khác nhau và </a:t>
            </a:r>
            <a:r>
              <a:rPr lang="en-US" dirty="0" err="1"/>
              <a:t>có</a:t>
            </a:r>
            <a:r>
              <a:rPr lang="en-US" dirty="0"/>
              <a:t> </a:t>
            </a:r>
            <a:r>
              <a:rPr lang="vi-VN" dirty="0"/>
              <a:t>các trạng thái sức khỏe khác nha</a:t>
            </a:r>
            <a:r>
              <a:rPr lang="en-US" dirty="0"/>
              <a:t>u</a:t>
            </a:r>
            <a:r>
              <a:rPr lang="vi-VN" dirty="0"/>
              <a:t>.</a:t>
            </a:r>
            <a:endParaRPr lang="en-US" dirty="0"/>
          </a:p>
          <a:p>
            <a:pPr marL="342900" indent="-342900" algn="l">
              <a:buFont typeface="Arial" panose="020B0604020202020204" pitchFamily="34" charset="0"/>
              <a:buChar char="•"/>
            </a:pPr>
            <a:r>
              <a:rPr lang="en-US" dirty="0"/>
              <a:t>X-</a:t>
            </a:r>
            <a:r>
              <a:rPr lang="en-US" dirty="0" err="1"/>
              <a:t>quang</a:t>
            </a:r>
            <a:r>
              <a:rPr lang="en-US" dirty="0"/>
              <a:t> </a:t>
            </a:r>
            <a:r>
              <a:rPr lang="en-US" dirty="0" err="1"/>
              <a:t>phổ</a:t>
            </a:r>
            <a:r>
              <a:rPr lang="en-US" dirty="0"/>
              <a:t> </a:t>
            </a:r>
            <a:r>
              <a:rPr lang="en-US" dirty="0" err="1"/>
              <a:t>biến</a:t>
            </a:r>
            <a:r>
              <a:rPr lang="en-US" dirty="0"/>
              <a:t> </a:t>
            </a:r>
            <a:r>
              <a:rPr lang="en-US" dirty="0" err="1"/>
              <a:t>nhất</a:t>
            </a:r>
            <a:r>
              <a:rPr lang="en-US" dirty="0"/>
              <a:t> </a:t>
            </a:r>
            <a:r>
              <a:rPr lang="en-US" dirty="0" err="1"/>
              <a:t>là</a:t>
            </a:r>
            <a:r>
              <a:rPr lang="en-US" dirty="0"/>
              <a:t> x-</a:t>
            </a:r>
            <a:r>
              <a:rPr lang="en-US" dirty="0" err="1"/>
              <a:t>quang</a:t>
            </a:r>
            <a:r>
              <a:rPr lang="en-US" dirty="0"/>
              <a:t> </a:t>
            </a:r>
            <a:r>
              <a:rPr lang="en-US" dirty="0" err="1"/>
              <a:t>ngực</a:t>
            </a:r>
            <a:r>
              <a:rPr lang="en-US" dirty="0"/>
              <a:t> (CXR)</a:t>
            </a:r>
          </a:p>
          <a:p>
            <a:pPr marL="342900" indent="-342900" algn="l">
              <a:buFont typeface="Arial" panose="020B0604020202020204" pitchFamily="34" charset="0"/>
              <a:buChar char="•"/>
            </a:pPr>
            <a:r>
              <a:rPr lang="en-US" dirty="0" err="1"/>
              <a:t>Những</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này</a:t>
            </a:r>
            <a:r>
              <a:rPr lang="en-US" dirty="0"/>
              <a:t> </a:t>
            </a:r>
            <a:r>
              <a:rPr lang="en-US" dirty="0" err="1"/>
              <a:t>cung</a:t>
            </a:r>
            <a:r>
              <a:rPr lang="en-US" dirty="0"/>
              <a:t> </a:t>
            </a:r>
            <a:r>
              <a:rPr lang="en-US" dirty="0" err="1"/>
              <a:t>cấp</a:t>
            </a:r>
            <a:r>
              <a:rPr lang="en-US" dirty="0"/>
              <a:t> </a:t>
            </a:r>
            <a:r>
              <a:rPr lang="en-US" dirty="0" err="1"/>
              <a:t>tài</a:t>
            </a:r>
            <a:r>
              <a:rPr lang="en-US" dirty="0"/>
              <a:t> </a:t>
            </a:r>
            <a:r>
              <a:rPr lang="en-US" dirty="0" err="1"/>
              <a:t>nguyên</a:t>
            </a:r>
            <a:r>
              <a:rPr lang="en-US" dirty="0"/>
              <a:t> </a:t>
            </a:r>
            <a:r>
              <a:rPr lang="en-US" dirty="0" err="1"/>
              <a:t>quan</a:t>
            </a:r>
            <a:r>
              <a:rPr lang="en-US" dirty="0"/>
              <a:t> </a:t>
            </a:r>
            <a:r>
              <a:rPr lang="en-US" dirty="0" err="1"/>
              <a:t>trọng</a:t>
            </a:r>
            <a:r>
              <a:rPr lang="en-US" dirty="0"/>
              <a:t> </a:t>
            </a:r>
            <a:r>
              <a:rPr lang="en-US" dirty="0" err="1"/>
              <a:t>để</a:t>
            </a:r>
            <a:r>
              <a:rPr lang="en-US" dirty="0"/>
              <a:t> </a:t>
            </a:r>
            <a:r>
              <a:rPr lang="en-US" dirty="0" err="1"/>
              <a:t>nghiên</a:t>
            </a:r>
            <a:r>
              <a:rPr lang="en-US" dirty="0"/>
              <a:t> </a:t>
            </a:r>
            <a:r>
              <a:rPr lang="en-US" dirty="0" err="1"/>
              <a:t>cứu</a:t>
            </a:r>
            <a:r>
              <a:rPr lang="en-US" dirty="0"/>
              <a:t> </a:t>
            </a:r>
            <a:r>
              <a:rPr lang="en-US" dirty="0" err="1"/>
              <a:t>và</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mô</a:t>
            </a:r>
            <a:r>
              <a:rPr lang="en-US" dirty="0"/>
              <a:t> </a:t>
            </a:r>
            <a:r>
              <a:rPr lang="en-US" dirty="0" err="1"/>
              <a:t>hình</a:t>
            </a:r>
            <a:r>
              <a:rPr lang="en-US" dirty="0"/>
              <a:t> </a:t>
            </a:r>
            <a:r>
              <a:rPr lang="en-US" dirty="0" err="1"/>
              <a:t>học</a:t>
            </a:r>
            <a:r>
              <a:rPr lang="en-US" dirty="0"/>
              <a:t> </a:t>
            </a:r>
            <a:r>
              <a:rPr lang="en-US" dirty="0" err="1"/>
              <a:t>máy</a:t>
            </a:r>
            <a:r>
              <a:rPr lang="en-US" dirty="0"/>
              <a:t> </a:t>
            </a:r>
            <a:r>
              <a:rPr lang="en-US" dirty="0" err="1"/>
              <a:t>và</a:t>
            </a:r>
            <a:r>
              <a:rPr lang="en-US" dirty="0"/>
              <a:t> </a:t>
            </a:r>
            <a:r>
              <a:rPr lang="en-US" dirty="0" err="1"/>
              <a:t>học</a:t>
            </a:r>
            <a:r>
              <a:rPr lang="en-US" dirty="0"/>
              <a:t> </a:t>
            </a:r>
            <a:r>
              <a:rPr lang="en-US" dirty="0" err="1"/>
              <a:t>sâu</a:t>
            </a:r>
            <a:r>
              <a:rPr lang="en-US" dirty="0"/>
              <a:t> </a:t>
            </a:r>
            <a:r>
              <a:rPr lang="en-US" dirty="0" err="1"/>
              <a:t>trong</a:t>
            </a:r>
            <a:r>
              <a:rPr lang="en-US" dirty="0"/>
              <a:t> </a:t>
            </a:r>
            <a:r>
              <a:rPr lang="en-US" dirty="0" err="1"/>
              <a:t>việc</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bệnh</a:t>
            </a:r>
            <a:r>
              <a:rPr lang="en-US" dirty="0"/>
              <a:t> </a:t>
            </a:r>
            <a:r>
              <a:rPr lang="en-US" dirty="0" err="1"/>
              <a:t>lý</a:t>
            </a:r>
            <a:r>
              <a:rPr lang="en-US" dirty="0"/>
              <a:t>, </a:t>
            </a:r>
            <a:r>
              <a:rPr lang="en-US" dirty="0" err="1"/>
              <a:t>hỗ</a:t>
            </a:r>
            <a:r>
              <a:rPr lang="en-US" dirty="0"/>
              <a:t> </a:t>
            </a:r>
            <a:r>
              <a:rPr lang="en-US" dirty="0" err="1"/>
              <a:t>trợ</a:t>
            </a:r>
            <a:r>
              <a:rPr lang="en-US" dirty="0"/>
              <a:t> </a:t>
            </a:r>
            <a:r>
              <a:rPr lang="en-US" dirty="0" err="1"/>
              <a:t>chẩn</a:t>
            </a:r>
            <a:r>
              <a:rPr lang="en-US" dirty="0"/>
              <a:t> </a:t>
            </a:r>
            <a:r>
              <a:rPr lang="en-US" dirty="0" err="1"/>
              <a:t>đoán</a:t>
            </a:r>
            <a:r>
              <a:rPr lang="en-US" dirty="0"/>
              <a:t> </a:t>
            </a:r>
            <a:r>
              <a:rPr lang="en-US" dirty="0" err="1"/>
              <a:t>bệnh</a:t>
            </a:r>
            <a:r>
              <a:rPr lang="en-US" dirty="0"/>
              <a:t>.</a:t>
            </a:r>
          </a:p>
        </p:txBody>
      </p:sp>
    </p:spTree>
    <p:extLst>
      <p:ext uri="{BB962C8B-B14F-4D97-AF65-F5344CB8AC3E}">
        <p14:creationId xmlns:p14="http://schemas.microsoft.com/office/powerpoint/2010/main" val="1248606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err="1"/>
              <a:t>Giới</a:t>
            </a:r>
            <a:r>
              <a:rPr lang="en-US" sz="2400" dirty="0"/>
              <a:t> </a:t>
            </a:r>
            <a:r>
              <a:rPr lang="en-US" sz="2400" dirty="0" err="1"/>
              <a:t>thiệu</a:t>
            </a:r>
            <a:r>
              <a:rPr lang="en-US" sz="2400" dirty="0"/>
              <a:t> 1 </a:t>
            </a:r>
            <a:r>
              <a:rPr lang="en-US" sz="2400" dirty="0" err="1"/>
              <a:t>số</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p:txBody>
      </p:sp>
      <p:sp>
        <p:nvSpPr>
          <p:cNvPr id="5" name="Subtitle 4"/>
          <p:cNvSpPr>
            <a:spLocks noGrp="1"/>
          </p:cNvSpPr>
          <p:nvPr>
            <p:ph type="subTitle" idx="1"/>
          </p:nvPr>
        </p:nvSpPr>
        <p:spPr>
          <a:xfrm>
            <a:off x="788276" y="1304022"/>
            <a:ext cx="10720552" cy="4385824"/>
          </a:xfrm>
        </p:spPr>
        <p:txBody>
          <a:bodyPr/>
          <a:lstStyle/>
          <a:p>
            <a:pPr marL="342900" indent="-342900" algn="l">
              <a:buFont typeface="Arial" panose="020B0604020202020204" pitchFamily="34" charset="0"/>
              <a:buChar char="•"/>
            </a:pPr>
            <a:r>
              <a:rPr lang="en-US" dirty="0"/>
              <a:t>ChestX-ray14 : 112,120 </a:t>
            </a:r>
            <a:r>
              <a:rPr lang="en-US" dirty="0" err="1"/>
              <a:t>ảnh</a:t>
            </a:r>
            <a:r>
              <a:rPr lang="en-US" dirty="0"/>
              <a:t> x-</a:t>
            </a:r>
            <a:r>
              <a:rPr lang="en-US" dirty="0" err="1"/>
              <a:t>quang</a:t>
            </a:r>
            <a:r>
              <a:rPr lang="en-US" dirty="0"/>
              <a:t> </a:t>
            </a:r>
            <a:r>
              <a:rPr lang="en-US" dirty="0" err="1"/>
              <a:t>từ</a:t>
            </a:r>
            <a:r>
              <a:rPr lang="en-US" dirty="0"/>
              <a:t> 30,805 </a:t>
            </a:r>
            <a:r>
              <a:rPr lang="en-US" dirty="0" err="1"/>
              <a:t>bệnh</a:t>
            </a:r>
            <a:r>
              <a:rPr lang="en-US" dirty="0"/>
              <a:t> </a:t>
            </a:r>
            <a:r>
              <a:rPr lang="en-US" dirty="0" err="1"/>
              <a:t>nhân</a:t>
            </a:r>
            <a:endParaRPr lang="en-US" dirty="0"/>
          </a:p>
          <a:p>
            <a:pPr marL="342900" indent="-342900" algn="l">
              <a:buFont typeface="Arial" panose="020B0604020202020204" pitchFamily="34" charset="0"/>
              <a:buChar char="•"/>
            </a:pPr>
            <a:r>
              <a:rPr lang="en-US" dirty="0" err="1"/>
              <a:t>bao</a:t>
            </a:r>
            <a:r>
              <a:rPr lang="en-US" dirty="0"/>
              <a:t> </a:t>
            </a:r>
            <a:r>
              <a:rPr lang="en-US" dirty="0" err="1"/>
              <a:t>gồm</a:t>
            </a:r>
            <a:r>
              <a:rPr lang="en-US" dirty="0"/>
              <a:t> 14 </a:t>
            </a:r>
            <a:r>
              <a:rPr lang="en-US" dirty="0" err="1"/>
              <a:t>nhãn</a:t>
            </a:r>
            <a:r>
              <a:rPr lang="en-US" dirty="0"/>
              <a:t> </a:t>
            </a:r>
            <a:r>
              <a:rPr lang="en-US" dirty="0" err="1"/>
              <a:t>tương</a:t>
            </a:r>
            <a:r>
              <a:rPr lang="en-US" dirty="0"/>
              <a:t> </a:t>
            </a:r>
            <a:r>
              <a:rPr lang="en-US" dirty="0" err="1"/>
              <a:t>ứng</a:t>
            </a:r>
            <a:r>
              <a:rPr lang="en-US" dirty="0"/>
              <a:t> </a:t>
            </a:r>
            <a:r>
              <a:rPr lang="en-US" dirty="0" err="1"/>
              <a:t>cho</a:t>
            </a:r>
            <a:r>
              <a:rPr lang="en-US" dirty="0"/>
              <a:t> 14 </a:t>
            </a:r>
            <a:r>
              <a:rPr lang="en-US" dirty="0" err="1"/>
              <a:t>bệnh</a:t>
            </a:r>
            <a:r>
              <a:rPr lang="en-US" dirty="0"/>
              <a:t> </a:t>
            </a:r>
            <a:r>
              <a:rPr lang="en-US" dirty="0" err="1"/>
              <a:t>lý</a:t>
            </a:r>
            <a:r>
              <a:rPr lang="en-US" dirty="0"/>
              <a:t> </a:t>
            </a:r>
            <a:r>
              <a:rPr lang="en-US" dirty="0" err="1"/>
              <a:t>khác</a:t>
            </a:r>
            <a:r>
              <a:rPr lang="en-US" dirty="0"/>
              <a:t> </a:t>
            </a:r>
            <a:r>
              <a:rPr lang="en-US" dirty="0" err="1"/>
              <a:t>nhau</a:t>
            </a:r>
            <a:r>
              <a:rPr lang="en-US" dirty="0"/>
              <a:t>. </a:t>
            </a:r>
            <a:r>
              <a:rPr lang="en-US" dirty="0" err="1"/>
              <a:t>Mỗi</a:t>
            </a:r>
            <a:r>
              <a:rPr lang="en-US" dirty="0"/>
              <a:t> </a:t>
            </a:r>
            <a:r>
              <a:rPr lang="en-US" dirty="0" err="1"/>
              <a:t>ảnh</a:t>
            </a:r>
            <a:r>
              <a:rPr lang="en-US" dirty="0"/>
              <a:t> </a:t>
            </a:r>
            <a:r>
              <a:rPr lang="en-US" dirty="0" err="1"/>
              <a:t>có</a:t>
            </a:r>
            <a:r>
              <a:rPr lang="en-US" dirty="0"/>
              <a:t> </a:t>
            </a:r>
            <a:r>
              <a:rPr lang="en-US" dirty="0" err="1"/>
              <a:t>thể</a:t>
            </a:r>
            <a:r>
              <a:rPr lang="en-US" dirty="0"/>
              <a:t> </a:t>
            </a:r>
            <a:r>
              <a:rPr lang="en-US" dirty="0" err="1"/>
              <a:t>mang</a:t>
            </a:r>
            <a:r>
              <a:rPr lang="en-US" dirty="0"/>
              <a:t> </a:t>
            </a:r>
            <a:r>
              <a:rPr lang="en-US" dirty="0" err="1"/>
              <a:t>nhiều</a:t>
            </a:r>
            <a:r>
              <a:rPr lang="en-US" dirty="0"/>
              <a:t> </a:t>
            </a:r>
            <a:r>
              <a:rPr lang="en-US" dirty="0" err="1"/>
              <a:t>nhãn</a:t>
            </a:r>
            <a:r>
              <a:rPr lang="en-US" dirty="0"/>
              <a:t>.</a:t>
            </a:r>
          </a:p>
          <a:p>
            <a:pPr marL="342900" indent="-342900" algn="l">
              <a:buFont typeface="Arial" panose="020B0604020202020204" pitchFamily="34" charset="0"/>
              <a:buChar char="•"/>
            </a:pPr>
            <a:r>
              <a:rPr lang="en-US" dirty="0" err="1"/>
              <a:t>Các</a:t>
            </a:r>
            <a:r>
              <a:rPr lang="en-US" dirty="0"/>
              <a:t> </a:t>
            </a:r>
            <a:r>
              <a:rPr lang="en-US" dirty="0" err="1"/>
              <a:t>hình</a:t>
            </a:r>
            <a:r>
              <a:rPr lang="en-US" dirty="0"/>
              <a:t> </a:t>
            </a:r>
            <a:r>
              <a:rPr lang="en-US" dirty="0" err="1"/>
              <a:t>ảnh</a:t>
            </a:r>
            <a:r>
              <a:rPr lang="en-US" dirty="0"/>
              <a:t> </a:t>
            </a:r>
            <a:r>
              <a:rPr lang="en-US" dirty="0" err="1"/>
              <a:t>được</a:t>
            </a:r>
            <a:r>
              <a:rPr lang="en-US" dirty="0"/>
              <a:t> </a:t>
            </a:r>
            <a:r>
              <a:rPr lang="en-US" dirty="0" err="1"/>
              <a:t>chụp</a:t>
            </a:r>
            <a:r>
              <a:rPr lang="en-US" dirty="0"/>
              <a:t> </a:t>
            </a:r>
            <a:r>
              <a:rPr lang="en-US" dirty="0" err="1"/>
              <a:t>trong</a:t>
            </a:r>
            <a:r>
              <a:rPr lang="en-US" dirty="0"/>
              <a:t> </a:t>
            </a:r>
            <a:r>
              <a:rPr lang="en-US" dirty="0" err="1"/>
              <a:t>khoảng</a:t>
            </a:r>
            <a:r>
              <a:rPr lang="en-US" dirty="0"/>
              <a:t> </a:t>
            </a:r>
            <a:r>
              <a:rPr lang="en-US" dirty="0" err="1"/>
              <a:t>từ</a:t>
            </a:r>
            <a:r>
              <a:rPr lang="en-US" dirty="0"/>
              <a:t> </a:t>
            </a:r>
            <a:r>
              <a:rPr lang="en-US" dirty="0" err="1"/>
              <a:t>năm</a:t>
            </a:r>
            <a:r>
              <a:rPr lang="en-US" dirty="0"/>
              <a:t> 1992 </a:t>
            </a:r>
            <a:r>
              <a:rPr lang="en-US" dirty="0" err="1"/>
              <a:t>đến</a:t>
            </a:r>
            <a:r>
              <a:rPr lang="en-US" dirty="0"/>
              <a:t> 2015</a:t>
            </a:r>
          </a:p>
          <a:p>
            <a:pPr marL="342900" indent="-342900" algn="l">
              <a:buFont typeface="Arial" panose="020B0604020202020204" pitchFamily="34" charset="0"/>
              <a:buChar char="•"/>
            </a:pPr>
            <a:r>
              <a:rPr lang="en-US" dirty="0" err="1"/>
              <a:t>Ảnh</a:t>
            </a:r>
            <a:r>
              <a:rPr lang="en-US" dirty="0"/>
              <a:t> </a:t>
            </a:r>
            <a:r>
              <a:rPr lang="en-US" dirty="0" err="1"/>
              <a:t>được</a:t>
            </a:r>
            <a:r>
              <a:rPr lang="en-US" dirty="0"/>
              <a:t> </a:t>
            </a:r>
            <a:r>
              <a:rPr lang="en-US" dirty="0" err="1"/>
              <a:t>trích</a:t>
            </a:r>
            <a:r>
              <a:rPr lang="en-US" dirty="0"/>
              <a:t> </a:t>
            </a:r>
            <a:r>
              <a:rPr lang="en-US" dirty="0" err="1"/>
              <a:t>xuất</a:t>
            </a:r>
            <a:r>
              <a:rPr lang="en-US" dirty="0"/>
              <a:t> </a:t>
            </a:r>
            <a:r>
              <a:rPr lang="en-US" dirty="0" err="1"/>
              <a:t>từ</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Viện</a:t>
            </a:r>
            <a:r>
              <a:rPr lang="en-US" dirty="0"/>
              <a:t> Y </a:t>
            </a:r>
            <a:r>
              <a:rPr lang="en-US" dirty="0" err="1"/>
              <a:t>tế</a:t>
            </a:r>
            <a:r>
              <a:rPr lang="en-US" dirty="0"/>
              <a:t> </a:t>
            </a:r>
            <a:r>
              <a:rPr lang="en-US" dirty="0" err="1"/>
              <a:t>Quốc</a:t>
            </a:r>
            <a:r>
              <a:rPr lang="en-US" dirty="0"/>
              <a:t> </a:t>
            </a:r>
            <a:r>
              <a:rPr lang="en-US" dirty="0" err="1"/>
              <a:t>gia</a:t>
            </a:r>
            <a:r>
              <a:rPr lang="en-US" dirty="0"/>
              <a:t> </a:t>
            </a:r>
            <a:r>
              <a:rPr lang="en-US" dirty="0" err="1"/>
              <a:t>Mỹ</a:t>
            </a:r>
            <a:r>
              <a:rPr lang="en-US" dirty="0"/>
              <a:t> (NIH)</a:t>
            </a:r>
          </a:p>
        </p:txBody>
      </p:sp>
      <p:pic>
        <p:nvPicPr>
          <p:cNvPr id="4" name="Picture 3"/>
          <p:cNvPicPr>
            <a:picLocks noChangeAspect="1"/>
          </p:cNvPicPr>
          <p:nvPr/>
        </p:nvPicPr>
        <p:blipFill>
          <a:blip r:embed="rId2"/>
          <a:stretch>
            <a:fillRect/>
          </a:stretch>
        </p:blipFill>
        <p:spPr>
          <a:xfrm>
            <a:off x="3741556" y="3496934"/>
            <a:ext cx="4813991" cy="3152069"/>
          </a:xfrm>
          <a:prstGeom prst="rect">
            <a:avLst/>
          </a:prstGeom>
        </p:spPr>
      </p:pic>
    </p:spTree>
    <p:extLst>
      <p:ext uri="{BB962C8B-B14F-4D97-AF65-F5344CB8AC3E}">
        <p14:creationId xmlns:p14="http://schemas.microsoft.com/office/powerpoint/2010/main" val="2995706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err="1"/>
              <a:t>Giới</a:t>
            </a:r>
            <a:r>
              <a:rPr lang="en-US" sz="2400" dirty="0"/>
              <a:t> </a:t>
            </a:r>
            <a:r>
              <a:rPr lang="en-US" sz="2400" dirty="0" err="1"/>
              <a:t>thiệu</a:t>
            </a:r>
            <a:r>
              <a:rPr lang="en-US" sz="2400" dirty="0"/>
              <a:t> 1 </a:t>
            </a:r>
            <a:r>
              <a:rPr lang="en-US" sz="2400" dirty="0" err="1"/>
              <a:t>số</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p:txBody>
      </p:sp>
      <p:sp>
        <p:nvSpPr>
          <p:cNvPr id="5" name="Subtitle 4"/>
          <p:cNvSpPr>
            <a:spLocks noGrp="1"/>
          </p:cNvSpPr>
          <p:nvPr>
            <p:ph type="subTitle" idx="1"/>
          </p:nvPr>
        </p:nvSpPr>
        <p:spPr>
          <a:xfrm>
            <a:off x="430924" y="1661605"/>
            <a:ext cx="5465380" cy="4385824"/>
          </a:xfrm>
        </p:spPr>
        <p:txBody>
          <a:bodyPr/>
          <a:lstStyle/>
          <a:p>
            <a:pPr algn="l"/>
            <a:r>
              <a:rPr lang="en-US" dirty="0" err="1"/>
              <a:t>CheXpert</a:t>
            </a:r>
            <a:endParaRPr lang="en-US" dirty="0"/>
          </a:p>
          <a:p>
            <a:pPr marL="342900" indent="-342900" algn="l">
              <a:buFont typeface="Arial" panose="020B0604020202020204" pitchFamily="34" charset="0"/>
              <a:buChar char="•"/>
            </a:pPr>
            <a:r>
              <a:rPr lang="en-US" dirty="0" err="1"/>
              <a:t>Chứa</a:t>
            </a:r>
            <a:r>
              <a:rPr lang="en-US" dirty="0"/>
              <a:t> 224,316 </a:t>
            </a:r>
            <a:r>
              <a:rPr lang="en-US" dirty="0" err="1"/>
              <a:t>hình</a:t>
            </a:r>
            <a:r>
              <a:rPr lang="en-US" dirty="0"/>
              <a:t> </a:t>
            </a:r>
            <a:r>
              <a:rPr lang="en-US" dirty="0" err="1"/>
              <a:t>ảnh</a:t>
            </a:r>
            <a:r>
              <a:rPr lang="en-US" dirty="0"/>
              <a:t> </a:t>
            </a:r>
            <a:r>
              <a:rPr lang="en-US" dirty="0" err="1"/>
              <a:t>từ</a:t>
            </a:r>
            <a:r>
              <a:rPr lang="en-US" dirty="0"/>
              <a:t> 65,240 </a:t>
            </a:r>
            <a:r>
              <a:rPr lang="en-US" dirty="0" err="1"/>
              <a:t>bệnh</a:t>
            </a:r>
            <a:r>
              <a:rPr lang="en-US" dirty="0"/>
              <a:t> </a:t>
            </a:r>
            <a:r>
              <a:rPr lang="en-US" dirty="0" err="1"/>
              <a:t>nhân</a:t>
            </a:r>
            <a:endParaRPr lang="en-US" dirty="0"/>
          </a:p>
          <a:p>
            <a:pPr marL="342900" indent="-342900" algn="l">
              <a:buFont typeface="Arial" panose="020B0604020202020204" pitchFamily="34" charset="0"/>
              <a:buChar char="•"/>
            </a:pPr>
            <a:r>
              <a:rPr lang="en-US" dirty="0" err="1"/>
              <a:t>Ảnh</a:t>
            </a:r>
            <a:r>
              <a:rPr lang="en-US" dirty="0"/>
              <a:t> </a:t>
            </a:r>
            <a:r>
              <a:rPr lang="en-US" dirty="0" err="1"/>
              <a:t>được</a:t>
            </a:r>
            <a:r>
              <a:rPr lang="en-US" dirty="0"/>
              <a:t> </a:t>
            </a:r>
            <a:r>
              <a:rPr lang="en-US" dirty="0" err="1"/>
              <a:t>lấy</a:t>
            </a:r>
            <a:r>
              <a:rPr lang="en-US" dirty="0"/>
              <a:t> </a:t>
            </a:r>
            <a:r>
              <a:rPr lang="en-US" dirty="0" err="1"/>
              <a:t>từ</a:t>
            </a:r>
            <a:r>
              <a:rPr lang="en-US" dirty="0"/>
              <a:t> </a:t>
            </a:r>
            <a:r>
              <a:rPr lang="en-US" dirty="0" err="1"/>
              <a:t>bệnh</a:t>
            </a:r>
            <a:r>
              <a:rPr lang="en-US" dirty="0"/>
              <a:t> </a:t>
            </a:r>
            <a:r>
              <a:rPr lang="en-US" dirty="0" err="1"/>
              <a:t>viện</a:t>
            </a:r>
            <a:r>
              <a:rPr lang="en-US" dirty="0"/>
              <a:t> Stanford </a:t>
            </a:r>
            <a:r>
              <a:rPr lang="en-US" dirty="0" err="1"/>
              <a:t>của</a:t>
            </a:r>
            <a:r>
              <a:rPr lang="en-US" dirty="0"/>
              <a:t> </a:t>
            </a:r>
            <a:r>
              <a:rPr lang="en-US" dirty="0" err="1"/>
              <a:t>Mĩ</a:t>
            </a:r>
            <a:r>
              <a:rPr lang="en-US" dirty="0"/>
              <a:t> </a:t>
            </a:r>
            <a:r>
              <a:rPr lang="en-US" dirty="0" err="1"/>
              <a:t>từ</a:t>
            </a:r>
            <a:r>
              <a:rPr lang="en-US" dirty="0"/>
              <a:t> </a:t>
            </a:r>
            <a:r>
              <a:rPr lang="en-US" dirty="0" err="1"/>
              <a:t>năm</a:t>
            </a:r>
            <a:r>
              <a:rPr lang="en-US" dirty="0"/>
              <a:t> 2002 </a:t>
            </a:r>
            <a:r>
              <a:rPr lang="en-US" dirty="0" err="1"/>
              <a:t>đến</a:t>
            </a:r>
            <a:r>
              <a:rPr lang="en-US" dirty="0"/>
              <a:t> </a:t>
            </a:r>
            <a:r>
              <a:rPr lang="en-US" dirty="0" err="1"/>
              <a:t>năm</a:t>
            </a:r>
            <a:r>
              <a:rPr lang="en-US" dirty="0"/>
              <a:t> 2017</a:t>
            </a:r>
          </a:p>
          <a:p>
            <a:pPr marL="342900" indent="-342900" algn="l">
              <a:buFont typeface="Arial" panose="020B0604020202020204" pitchFamily="34" charset="0"/>
              <a:buChar char="•"/>
            </a:pPr>
            <a:r>
              <a:rPr lang="en-US" dirty="0" err="1"/>
              <a:t>Gồm</a:t>
            </a:r>
            <a:r>
              <a:rPr lang="en-US" dirty="0"/>
              <a:t> 14 </a:t>
            </a:r>
            <a:r>
              <a:rPr lang="en-US" dirty="0" err="1"/>
              <a:t>nhãn</a:t>
            </a:r>
            <a:r>
              <a:rPr lang="en-US" dirty="0"/>
              <a:t> </a:t>
            </a:r>
            <a:r>
              <a:rPr lang="en-US" dirty="0" err="1"/>
              <a:t>tương</a:t>
            </a:r>
            <a:r>
              <a:rPr lang="en-US" dirty="0"/>
              <a:t> </a:t>
            </a:r>
            <a:r>
              <a:rPr lang="en-US" dirty="0" err="1"/>
              <a:t>ứng</a:t>
            </a:r>
            <a:r>
              <a:rPr lang="en-US" dirty="0"/>
              <a:t> </a:t>
            </a:r>
            <a:r>
              <a:rPr lang="en-US" dirty="0" err="1"/>
              <a:t>với</a:t>
            </a:r>
            <a:r>
              <a:rPr lang="en-US" dirty="0"/>
              <a:t> 14 </a:t>
            </a:r>
            <a:r>
              <a:rPr lang="en-US" dirty="0" err="1"/>
              <a:t>đối</a:t>
            </a:r>
            <a:r>
              <a:rPr lang="en-US" dirty="0"/>
              <a:t> </a:t>
            </a:r>
            <a:r>
              <a:rPr lang="en-US" dirty="0" err="1"/>
              <a:t>tượng</a:t>
            </a:r>
            <a:r>
              <a:rPr lang="en-US" dirty="0"/>
              <a:t> </a:t>
            </a:r>
            <a:r>
              <a:rPr lang="en-US" dirty="0" err="1"/>
              <a:t>quan</a:t>
            </a:r>
            <a:r>
              <a:rPr lang="en-US" dirty="0"/>
              <a:t> </a:t>
            </a:r>
            <a:r>
              <a:rPr lang="en-US" dirty="0" err="1"/>
              <a:t>sát</a:t>
            </a:r>
            <a:r>
              <a:rPr lang="en-US" dirty="0"/>
              <a:t> </a:t>
            </a:r>
            <a:r>
              <a:rPr lang="en-US" dirty="0" err="1"/>
              <a:t>giúp</a:t>
            </a:r>
            <a:r>
              <a:rPr lang="en-US" dirty="0"/>
              <a:t> </a:t>
            </a:r>
            <a:r>
              <a:rPr lang="en-US" dirty="0" err="1"/>
              <a:t>chuẩn</a:t>
            </a:r>
            <a:r>
              <a:rPr lang="en-US" dirty="0"/>
              <a:t> </a:t>
            </a:r>
            <a:r>
              <a:rPr lang="en-US" dirty="0" err="1"/>
              <a:t>đoán</a:t>
            </a:r>
            <a:r>
              <a:rPr lang="en-US" dirty="0"/>
              <a:t> </a:t>
            </a:r>
            <a:r>
              <a:rPr lang="en-US" dirty="0" err="1"/>
              <a:t>bệnh</a:t>
            </a:r>
            <a:r>
              <a:rPr lang="en-US" dirty="0"/>
              <a:t>. </a:t>
            </a:r>
            <a:r>
              <a:rPr lang="en-US" dirty="0" err="1"/>
              <a:t>Mỗi</a:t>
            </a:r>
            <a:r>
              <a:rPr lang="en-US" dirty="0"/>
              <a:t> </a:t>
            </a:r>
            <a:r>
              <a:rPr lang="en-US" dirty="0" err="1"/>
              <a:t>nhãn</a:t>
            </a:r>
            <a:r>
              <a:rPr lang="en-US" dirty="0"/>
              <a:t> </a:t>
            </a:r>
            <a:r>
              <a:rPr lang="en-US" dirty="0" err="1"/>
              <a:t>có</a:t>
            </a:r>
            <a:r>
              <a:rPr lang="en-US" dirty="0"/>
              <a:t> </a:t>
            </a:r>
            <a:r>
              <a:rPr lang="en-US" dirty="0" err="1"/>
              <a:t>thể</a:t>
            </a:r>
            <a:r>
              <a:rPr lang="en-US" dirty="0"/>
              <a:t> </a:t>
            </a:r>
            <a:r>
              <a:rPr lang="en-US" dirty="0" err="1"/>
              <a:t>mang</a:t>
            </a:r>
            <a:r>
              <a:rPr lang="en-US" dirty="0"/>
              <a:t> 1 </a:t>
            </a:r>
            <a:r>
              <a:rPr lang="en-US" dirty="0" err="1"/>
              <a:t>trong</a:t>
            </a:r>
            <a:r>
              <a:rPr lang="en-US" dirty="0"/>
              <a:t> 3 </a:t>
            </a:r>
            <a:r>
              <a:rPr lang="en-US" dirty="0" err="1"/>
              <a:t>giá</a:t>
            </a:r>
            <a:r>
              <a:rPr lang="en-US" dirty="0"/>
              <a:t> </a:t>
            </a:r>
            <a:r>
              <a:rPr lang="en-US" dirty="0" err="1"/>
              <a:t>trị</a:t>
            </a:r>
            <a:r>
              <a:rPr lang="en-US" dirty="0"/>
              <a:t>: </a:t>
            </a:r>
            <a:r>
              <a:rPr lang="en-US" dirty="0" err="1"/>
              <a:t>Dương</a:t>
            </a:r>
            <a:r>
              <a:rPr lang="en-US" dirty="0"/>
              <a:t> </a:t>
            </a:r>
            <a:r>
              <a:rPr lang="en-US" dirty="0" err="1"/>
              <a:t>tính</a:t>
            </a:r>
            <a:r>
              <a:rPr lang="en-US" dirty="0"/>
              <a:t>, </a:t>
            </a:r>
            <a:r>
              <a:rPr lang="en-US" dirty="0" err="1"/>
              <a:t>âm</a:t>
            </a:r>
            <a:r>
              <a:rPr lang="en-US" dirty="0"/>
              <a:t> </a:t>
            </a:r>
            <a:r>
              <a:rPr lang="en-US" dirty="0" err="1"/>
              <a:t>tính</a:t>
            </a:r>
            <a:r>
              <a:rPr lang="en-US" dirty="0"/>
              <a:t> </a:t>
            </a:r>
            <a:r>
              <a:rPr lang="en-US" dirty="0" err="1"/>
              <a:t>và</a:t>
            </a:r>
            <a:r>
              <a:rPr lang="en-US" dirty="0"/>
              <a:t> </a:t>
            </a:r>
            <a:r>
              <a:rPr lang="en-US" dirty="0" err="1"/>
              <a:t>không</a:t>
            </a:r>
            <a:r>
              <a:rPr lang="en-US" dirty="0"/>
              <a:t> </a:t>
            </a:r>
            <a:r>
              <a:rPr lang="en-US" dirty="0" err="1"/>
              <a:t>chắc</a:t>
            </a:r>
            <a:r>
              <a:rPr lang="en-US" dirty="0"/>
              <a:t> </a:t>
            </a:r>
            <a:r>
              <a:rPr lang="en-US" dirty="0" err="1"/>
              <a:t>chắn</a:t>
            </a:r>
            <a:r>
              <a:rPr lang="en-US" dirty="0"/>
              <a:t>.</a:t>
            </a:r>
          </a:p>
        </p:txBody>
      </p:sp>
      <p:pic>
        <p:nvPicPr>
          <p:cNvPr id="2050" name="Picture 2" descr="CheXpert: A Large Chest Radiograph Dataset with Uncertainty Labels and  Expert Comparis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1615" y="425082"/>
            <a:ext cx="5633033" cy="575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419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1"/>
            <a:ext cx="10035777" cy="5145577"/>
          </a:xfrm>
        </p:spPr>
        <p:txBody>
          <a:bodyPr>
            <a:normAutofit/>
          </a:bodyPr>
          <a:lstStyle/>
          <a:p>
            <a:pPr lvl="0" algn="l">
              <a:lnSpc>
                <a:spcPts val="1955"/>
              </a:lnSpc>
              <a:spcAft>
                <a:spcPts val="825"/>
              </a:spcAft>
            </a:pPr>
            <a:r>
              <a:rPr lang="en-US" sz="1800" kern="0" dirty="0">
                <a:solidFill>
                  <a:srgbClr val="333333"/>
                </a:solidFill>
                <a:latin typeface="Times New Roman" panose="02020603050405020304" pitchFamily="18" charset="0"/>
                <a:ea typeface="Times New Roman" panose="02020603050405020304" pitchFamily="18" charset="0"/>
                <a:cs typeface="Times New Roman" panose="02020603050405020304" pitchFamily="18" charset="0"/>
              </a:rPr>
              <a:t>a.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Chụp</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X-</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quang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gì</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228600" algn="l">
              <a:lnSpc>
                <a:spcPts val="1955"/>
              </a:lnSpc>
              <a:spcAft>
                <a:spcPts val="825"/>
              </a:spcAft>
            </a:pP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Tia X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bức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xạ</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ánh</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sáng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nhưng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xuyên</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qua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hầu</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vật</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cả</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0" dirty="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pic>
        <p:nvPicPr>
          <p:cNvPr id="6" name="Picture 5" descr="đồ họa giải thích phổ điện từ, từ sóng vô tuyến đến tia gamma">
            <a:extLst>
              <a:ext uri="{FF2B5EF4-FFF2-40B4-BE49-F238E27FC236}">
                <a16:creationId xmlns:a16="http://schemas.microsoft.com/office/drawing/2014/main" id="{EB23C2E7-ABA5-0053-F087-9AF643D045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3096" y="2585884"/>
            <a:ext cx="7728155" cy="3765754"/>
          </a:xfrm>
          <a:prstGeom prst="rect">
            <a:avLst/>
          </a:prstGeom>
          <a:noFill/>
          <a:ln>
            <a:noFill/>
          </a:ln>
        </p:spPr>
      </p:pic>
    </p:spTree>
    <p:extLst>
      <p:ext uri="{BB962C8B-B14F-4D97-AF65-F5344CB8AC3E}">
        <p14:creationId xmlns:p14="http://schemas.microsoft.com/office/powerpoint/2010/main" val="383741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err="1"/>
              <a:t>Giới</a:t>
            </a:r>
            <a:r>
              <a:rPr lang="en-US" sz="2400" dirty="0"/>
              <a:t> </a:t>
            </a:r>
            <a:r>
              <a:rPr lang="en-US" sz="2400" dirty="0" err="1"/>
              <a:t>thiệu</a:t>
            </a:r>
            <a:r>
              <a:rPr lang="en-US" sz="2400" dirty="0"/>
              <a:t> 1 </a:t>
            </a:r>
            <a:r>
              <a:rPr lang="en-US" sz="2400" dirty="0" err="1"/>
              <a:t>số</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p:txBody>
      </p:sp>
      <p:sp>
        <p:nvSpPr>
          <p:cNvPr id="5" name="Subtitle 4"/>
          <p:cNvSpPr>
            <a:spLocks noGrp="1"/>
          </p:cNvSpPr>
          <p:nvPr>
            <p:ph type="subTitle" idx="1"/>
          </p:nvPr>
        </p:nvSpPr>
        <p:spPr>
          <a:xfrm>
            <a:off x="830316" y="1661605"/>
            <a:ext cx="6295697" cy="4385824"/>
          </a:xfrm>
        </p:spPr>
        <p:txBody>
          <a:bodyPr/>
          <a:lstStyle/>
          <a:p>
            <a:pPr algn="l"/>
            <a:r>
              <a:rPr lang="en-US" b="1" dirty="0" err="1"/>
              <a:t>VinDr-Mammo</a:t>
            </a:r>
            <a:r>
              <a:rPr lang="en-US" b="1" dirty="0"/>
              <a:t>:</a:t>
            </a:r>
          </a:p>
          <a:p>
            <a:pPr algn="l"/>
            <a:endParaRPr lang="en-US" b="1" dirty="0"/>
          </a:p>
          <a:p>
            <a:pPr marL="342900" indent="-342900" algn="l">
              <a:buFont typeface="Arial" panose="020B0604020202020204" pitchFamily="34" charset="0"/>
              <a:buChar char="•"/>
            </a:pPr>
            <a:r>
              <a:rPr lang="en-US" dirty="0" err="1"/>
              <a:t>Gồm</a:t>
            </a:r>
            <a:r>
              <a:rPr lang="en-US" dirty="0"/>
              <a:t> 5000 </a:t>
            </a:r>
            <a:r>
              <a:rPr lang="en-US" dirty="0" err="1"/>
              <a:t>kết</a:t>
            </a:r>
            <a:r>
              <a:rPr lang="en-US" dirty="0"/>
              <a:t> </a:t>
            </a:r>
            <a:r>
              <a:rPr lang="en-US" dirty="0" err="1"/>
              <a:t>quả</a:t>
            </a:r>
            <a:r>
              <a:rPr lang="en-US" dirty="0"/>
              <a:t> </a:t>
            </a:r>
            <a:r>
              <a:rPr lang="en-US" dirty="0" err="1"/>
              <a:t>chụp</a:t>
            </a:r>
            <a:r>
              <a:rPr lang="en-US" dirty="0"/>
              <a:t> </a:t>
            </a:r>
            <a:r>
              <a:rPr lang="en-US" dirty="0" err="1"/>
              <a:t>nhũ</a:t>
            </a:r>
            <a:r>
              <a:rPr lang="en-US" dirty="0"/>
              <a:t> </a:t>
            </a:r>
            <a:r>
              <a:rPr lang="en-US" dirty="0" err="1"/>
              <a:t>ảnh</a:t>
            </a:r>
            <a:endParaRPr lang="en-US" dirty="0"/>
          </a:p>
          <a:p>
            <a:pPr marL="342900" indent="-342900" algn="l">
              <a:buFont typeface="Arial" panose="020B0604020202020204" pitchFamily="34" charset="0"/>
              <a:buChar char="•"/>
            </a:pPr>
            <a:r>
              <a:rPr lang="en-US" dirty="0" err="1"/>
              <a:t>Được</a:t>
            </a:r>
            <a:r>
              <a:rPr lang="en-US" dirty="0"/>
              <a:t> </a:t>
            </a:r>
            <a:r>
              <a:rPr lang="en-US" dirty="0" err="1"/>
              <a:t>lấy</a:t>
            </a:r>
            <a:r>
              <a:rPr lang="en-US" dirty="0"/>
              <a:t> </a:t>
            </a:r>
            <a:r>
              <a:rPr lang="en-US" dirty="0" err="1"/>
              <a:t>từ</a:t>
            </a:r>
            <a:r>
              <a:rPr lang="en-US" dirty="0"/>
              <a:t> </a:t>
            </a:r>
            <a:r>
              <a:rPr lang="en-US" dirty="0" err="1"/>
              <a:t>bệnh</a:t>
            </a:r>
            <a:r>
              <a:rPr lang="en-US" dirty="0"/>
              <a:t> </a:t>
            </a:r>
            <a:r>
              <a:rPr lang="en-US" dirty="0" err="1"/>
              <a:t>viện</a:t>
            </a:r>
            <a:r>
              <a:rPr lang="en-US" dirty="0"/>
              <a:t> TWQĐ 108 </a:t>
            </a:r>
            <a:r>
              <a:rPr lang="en-US" dirty="0" err="1"/>
              <a:t>và</a:t>
            </a:r>
            <a:r>
              <a:rPr lang="en-US" dirty="0"/>
              <a:t> </a:t>
            </a:r>
            <a:r>
              <a:rPr lang="en-US" dirty="0" err="1"/>
              <a:t>Bệnh</a:t>
            </a:r>
            <a:r>
              <a:rPr lang="en-US" dirty="0"/>
              <a:t> </a:t>
            </a:r>
            <a:r>
              <a:rPr lang="en-US" dirty="0" err="1"/>
              <a:t>viện</a:t>
            </a:r>
            <a:r>
              <a:rPr lang="en-US" dirty="0"/>
              <a:t> </a:t>
            </a:r>
            <a:r>
              <a:rPr lang="en-US" dirty="0" err="1"/>
              <a:t>Đại</a:t>
            </a:r>
            <a:r>
              <a:rPr lang="en-US" dirty="0"/>
              <a:t> </a:t>
            </a:r>
            <a:r>
              <a:rPr lang="en-US" dirty="0" err="1"/>
              <a:t>học</a:t>
            </a:r>
            <a:r>
              <a:rPr lang="en-US" dirty="0"/>
              <a:t> Y </a:t>
            </a:r>
            <a:r>
              <a:rPr lang="en-US" dirty="0" err="1"/>
              <a:t>Khoa</a:t>
            </a:r>
            <a:r>
              <a:rPr lang="en-US" dirty="0"/>
              <a:t> </a:t>
            </a:r>
            <a:r>
              <a:rPr lang="en-US" dirty="0" err="1"/>
              <a:t>Hà</a:t>
            </a:r>
            <a:r>
              <a:rPr lang="en-US" dirty="0"/>
              <a:t> </a:t>
            </a:r>
            <a:r>
              <a:rPr lang="en-US" dirty="0" err="1"/>
              <a:t>Nội</a:t>
            </a:r>
            <a:endParaRPr lang="en-US" dirty="0"/>
          </a:p>
          <a:p>
            <a:pPr marL="342900" indent="-342900" algn="l">
              <a:buFont typeface="Arial" panose="020B0604020202020204" pitchFamily="34" charset="0"/>
              <a:buChar char="•"/>
            </a:pPr>
            <a:r>
              <a:rPr lang="en-US" dirty="0"/>
              <a:t>4 </a:t>
            </a:r>
            <a:r>
              <a:rPr lang="en-US" dirty="0" err="1"/>
              <a:t>góc</a:t>
            </a:r>
            <a:r>
              <a:rPr lang="en-US" dirty="0"/>
              <a:t> </a:t>
            </a:r>
            <a:r>
              <a:rPr lang="en-US" dirty="0" err="1"/>
              <a:t>chụp</a:t>
            </a:r>
            <a:r>
              <a:rPr lang="en-US" dirty="0"/>
              <a:t> </a:t>
            </a:r>
            <a:r>
              <a:rPr lang="en-US" dirty="0" err="1"/>
              <a:t>khác</a:t>
            </a:r>
            <a:r>
              <a:rPr lang="en-US" dirty="0"/>
              <a:t> </a:t>
            </a:r>
            <a:r>
              <a:rPr lang="en-US" dirty="0" err="1"/>
              <a:t>nhau</a:t>
            </a:r>
            <a:endParaRPr lang="en-US" dirty="0"/>
          </a:p>
          <a:p>
            <a:pPr marL="342900" indent="-342900" algn="l">
              <a:buFont typeface="Arial" panose="020B0604020202020204" pitchFamily="34" charset="0"/>
              <a:buChar char="•"/>
            </a:pPr>
            <a:r>
              <a:rPr lang="en-US" dirty="0" err="1"/>
              <a:t>Mỗi</a:t>
            </a:r>
            <a:r>
              <a:rPr lang="en-US" dirty="0"/>
              <a:t> </a:t>
            </a:r>
            <a:r>
              <a:rPr lang="en-US" dirty="0" err="1"/>
              <a:t>kết</a:t>
            </a:r>
            <a:r>
              <a:rPr lang="en-US" dirty="0"/>
              <a:t> </a:t>
            </a:r>
            <a:r>
              <a:rPr lang="en-US" dirty="0" err="1"/>
              <a:t>quả</a:t>
            </a:r>
            <a:r>
              <a:rPr lang="en-US" dirty="0"/>
              <a:t> </a:t>
            </a:r>
            <a:r>
              <a:rPr lang="en-US" dirty="0" err="1"/>
              <a:t>được</a:t>
            </a:r>
            <a:r>
              <a:rPr lang="en-US" dirty="0"/>
              <a:t> </a:t>
            </a:r>
            <a:r>
              <a:rPr lang="en-US" dirty="0" err="1"/>
              <a:t>kiểm</a:t>
            </a:r>
            <a:r>
              <a:rPr lang="en-US" dirty="0"/>
              <a:t> </a:t>
            </a:r>
            <a:r>
              <a:rPr lang="en-US" dirty="0" err="1"/>
              <a:t>chứng</a:t>
            </a:r>
            <a:r>
              <a:rPr lang="en-US" dirty="0"/>
              <a:t> </a:t>
            </a:r>
            <a:r>
              <a:rPr lang="en-US" dirty="0" err="1"/>
              <a:t>bởi</a:t>
            </a:r>
            <a:r>
              <a:rPr lang="en-US" dirty="0"/>
              <a:t> </a:t>
            </a:r>
            <a:r>
              <a:rPr lang="en-US" dirty="0" err="1"/>
              <a:t>ít</a:t>
            </a:r>
            <a:r>
              <a:rPr lang="en-US" dirty="0"/>
              <a:t> </a:t>
            </a:r>
            <a:r>
              <a:rPr lang="en-US" dirty="0" err="1"/>
              <a:t>nhất</a:t>
            </a:r>
            <a:r>
              <a:rPr lang="en-US" dirty="0"/>
              <a:t> 2 </a:t>
            </a:r>
            <a:r>
              <a:rPr lang="en-US" dirty="0" err="1"/>
              <a:t>bác</a:t>
            </a:r>
            <a:r>
              <a:rPr lang="en-US" dirty="0"/>
              <a:t> </a:t>
            </a:r>
            <a:r>
              <a:rPr lang="en-US" dirty="0" err="1"/>
              <a:t>sĩ</a:t>
            </a:r>
            <a:r>
              <a:rPr lang="en-US" dirty="0"/>
              <a:t> </a:t>
            </a:r>
            <a:r>
              <a:rPr lang="en-US" dirty="0" err="1"/>
              <a:t>chuyên</a:t>
            </a:r>
            <a:r>
              <a:rPr lang="en-US" dirty="0"/>
              <a:t> </a:t>
            </a:r>
            <a:r>
              <a:rPr lang="en-US" dirty="0" err="1"/>
              <a:t>khoa</a:t>
            </a:r>
            <a:endParaRPr lang="en-US" dirty="0"/>
          </a:p>
          <a:p>
            <a:pPr algn="l"/>
            <a:endParaRPr lang="en-US" dirty="0"/>
          </a:p>
        </p:txBody>
      </p:sp>
      <p:pic>
        <p:nvPicPr>
          <p:cNvPr id="3" name="Picture 2"/>
          <p:cNvPicPr>
            <a:picLocks noChangeAspect="1"/>
          </p:cNvPicPr>
          <p:nvPr/>
        </p:nvPicPr>
        <p:blipFill>
          <a:blip r:embed="rId2"/>
          <a:stretch>
            <a:fillRect/>
          </a:stretch>
        </p:blipFill>
        <p:spPr>
          <a:xfrm>
            <a:off x="7406387" y="588842"/>
            <a:ext cx="4105848" cy="5458587"/>
          </a:xfrm>
          <a:prstGeom prst="rect">
            <a:avLst/>
          </a:prstGeom>
        </p:spPr>
      </p:pic>
    </p:spTree>
    <p:extLst>
      <p:ext uri="{BB962C8B-B14F-4D97-AF65-F5344CB8AC3E}">
        <p14:creationId xmlns:p14="http://schemas.microsoft.com/office/powerpoint/2010/main" val="89079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dirty="0" err="1"/>
              <a:t>Giới</a:t>
            </a:r>
            <a:r>
              <a:rPr lang="en-US" sz="2400" dirty="0"/>
              <a:t> </a:t>
            </a:r>
            <a:r>
              <a:rPr lang="en-US" sz="2400" dirty="0" err="1"/>
              <a:t>thiệu</a:t>
            </a:r>
            <a:r>
              <a:rPr lang="en-US" sz="2400" dirty="0"/>
              <a:t> 1 </a:t>
            </a:r>
            <a:r>
              <a:rPr lang="en-US" sz="2400" dirty="0" err="1"/>
              <a:t>số</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p:txBody>
      </p:sp>
      <p:sp>
        <p:nvSpPr>
          <p:cNvPr id="5" name="Subtitle 4"/>
          <p:cNvSpPr>
            <a:spLocks noGrp="1"/>
          </p:cNvSpPr>
          <p:nvPr>
            <p:ph type="subTitle" idx="1"/>
          </p:nvPr>
        </p:nvSpPr>
        <p:spPr>
          <a:xfrm>
            <a:off x="830317" y="1661605"/>
            <a:ext cx="6011918" cy="4385824"/>
          </a:xfrm>
        </p:spPr>
        <p:txBody>
          <a:bodyPr/>
          <a:lstStyle/>
          <a:p>
            <a:pPr algn="l"/>
            <a:r>
              <a:rPr lang="en-US" dirty="0"/>
              <a:t>MURA: </a:t>
            </a:r>
          </a:p>
          <a:p>
            <a:pPr algn="l"/>
            <a:r>
              <a:rPr lang="en-US" dirty="0" err="1"/>
              <a:t>Gồm</a:t>
            </a:r>
            <a:r>
              <a:rPr lang="en-US" dirty="0"/>
              <a:t> 14,863 </a:t>
            </a:r>
            <a:r>
              <a:rPr lang="en-US" dirty="0" err="1"/>
              <a:t>kết</a:t>
            </a:r>
            <a:r>
              <a:rPr lang="en-US" dirty="0"/>
              <a:t> </a:t>
            </a:r>
            <a:r>
              <a:rPr lang="en-US" dirty="0" err="1"/>
              <a:t>quả</a:t>
            </a:r>
            <a:r>
              <a:rPr lang="en-US" dirty="0"/>
              <a:t> x-</a:t>
            </a:r>
            <a:r>
              <a:rPr lang="en-US" dirty="0" err="1"/>
              <a:t>quang</a:t>
            </a:r>
            <a:r>
              <a:rPr lang="en-US" dirty="0"/>
              <a:t> </a:t>
            </a:r>
            <a:r>
              <a:rPr lang="en-US" dirty="0" err="1"/>
              <a:t>xương</a:t>
            </a:r>
            <a:r>
              <a:rPr lang="en-US" dirty="0"/>
              <a:t> </a:t>
            </a:r>
            <a:r>
              <a:rPr lang="en-US" dirty="0" err="1"/>
              <a:t>từ</a:t>
            </a:r>
            <a:r>
              <a:rPr lang="en-US" dirty="0"/>
              <a:t> 12,173 </a:t>
            </a:r>
            <a:r>
              <a:rPr lang="en-US" dirty="0" err="1"/>
              <a:t>bệnh</a:t>
            </a:r>
            <a:r>
              <a:rPr lang="en-US" dirty="0"/>
              <a:t> </a:t>
            </a:r>
            <a:r>
              <a:rPr lang="en-US" dirty="0" err="1"/>
              <a:t>nhân</a:t>
            </a:r>
            <a:r>
              <a:rPr lang="en-US" dirty="0"/>
              <a:t>, </a:t>
            </a:r>
            <a:r>
              <a:rPr lang="en-US" dirty="0" err="1"/>
              <a:t>với</a:t>
            </a:r>
            <a:r>
              <a:rPr lang="en-US" dirty="0"/>
              <a:t> </a:t>
            </a:r>
            <a:r>
              <a:rPr lang="en-US" dirty="0" err="1"/>
              <a:t>tổng</a:t>
            </a:r>
            <a:r>
              <a:rPr lang="en-US" dirty="0"/>
              <a:t> </a:t>
            </a:r>
            <a:r>
              <a:rPr lang="en-US" dirty="0" err="1"/>
              <a:t>cộng</a:t>
            </a:r>
            <a:r>
              <a:rPr lang="en-US" dirty="0"/>
              <a:t> 40,561 </a:t>
            </a:r>
            <a:r>
              <a:rPr lang="en-US" dirty="0" err="1"/>
              <a:t>hình</a:t>
            </a:r>
            <a:r>
              <a:rPr lang="en-US" dirty="0"/>
              <a:t> </a:t>
            </a:r>
            <a:r>
              <a:rPr lang="en-US" dirty="0" err="1"/>
              <a:t>ảnh</a:t>
            </a:r>
            <a:r>
              <a:rPr lang="en-US" dirty="0"/>
              <a:t>.</a:t>
            </a:r>
          </a:p>
          <a:p>
            <a:pPr algn="l"/>
            <a:r>
              <a:rPr lang="en-US" dirty="0" err="1"/>
              <a:t>Ảnh</a:t>
            </a:r>
            <a:r>
              <a:rPr lang="en-US" dirty="0"/>
              <a:t> </a:t>
            </a:r>
            <a:r>
              <a:rPr lang="en-US" dirty="0" err="1"/>
              <a:t>chụp</a:t>
            </a:r>
            <a:r>
              <a:rPr lang="en-US" dirty="0"/>
              <a:t> </a:t>
            </a:r>
            <a:r>
              <a:rPr lang="en-US" dirty="0" err="1"/>
              <a:t>từ</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khuỷu</a:t>
            </a:r>
            <a:r>
              <a:rPr lang="en-US" dirty="0"/>
              <a:t> </a:t>
            </a:r>
            <a:r>
              <a:rPr lang="en-US" dirty="0" err="1"/>
              <a:t>tay</a:t>
            </a:r>
            <a:r>
              <a:rPr lang="en-US" dirty="0"/>
              <a:t>, </a:t>
            </a:r>
            <a:r>
              <a:rPr lang="en-US" dirty="0" err="1"/>
              <a:t>ngón</a:t>
            </a:r>
            <a:r>
              <a:rPr lang="en-US" dirty="0"/>
              <a:t> </a:t>
            </a:r>
            <a:r>
              <a:rPr lang="en-US" dirty="0" err="1"/>
              <a:t>tay</a:t>
            </a:r>
            <a:r>
              <a:rPr lang="en-US" dirty="0"/>
              <a:t>, </a:t>
            </a:r>
            <a:r>
              <a:rPr lang="en-US" dirty="0" err="1"/>
              <a:t>cẳng</a:t>
            </a:r>
            <a:r>
              <a:rPr lang="en-US" dirty="0"/>
              <a:t> </a:t>
            </a:r>
            <a:r>
              <a:rPr lang="en-US" dirty="0" err="1"/>
              <a:t>tay</a:t>
            </a:r>
            <a:r>
              <a:rPr lang="en-US" dirty="0"/>
              <a:t>, </a:t>
            </a:r>
            <a:r>
              <a:rPr lang="en-US" dirty="0" err="1"/>
              <a:t>cánh</a:t>
            </a:r>
            <a:r>
              <a:rPr lang="en-US" dirty="0"/>
              <a:t> </a:t>
            </a:r>
            <a:r>
              <a:rPr lang="en-US" dirty="0" err="1"/>
              <a:t>tay</a:t>
            </a:r>
            <a:r>
              <a:rPr lang="en-US" dirty="0"/>
              <a:t>, </a:t>
            </a:r>
            <a:r>
              <a:rPr lang="en-US" dirty="0" err="1"/>
              <a:t>bàn</a:t>
            </a:r>
            <a:r>
              <a:rPr lang="en-US" dirty="0"/>
              <a:t> </a:t>
            </a:r>
            <a:r>
              <a:rPr lang="en-US" dirty="0" err="1"/>
              <a:t>tay</a:t>
            </a:r>
            <a:r>
              <a:rPr lang="en-US" dirty="0"/>
              <a:t>, </a:t>
            </a:r>
            <a:r>
              <a:rPr lang="en-US" dirty="0" err="1"/>
              <a:t>vai</a:t>
            </a:r>
            <a:r>
              <a:rPr lang="en-US" dirty="0"/>
              <a:t> </a:t>
            </a:r>
            <a:r>
              <a:rPr lang="en-US" dirty="0" err="1"/>
              <a:t>và</a:t>
            </a:r>
            <a:r>
              <a:rPr lang="en-US" dirty="0"/>
              <a:t> </a:t>
            </a:r>
            <a:r>
              <a:rPr lang="en-US" dirty="0" err="1"/>
              <a:t>cổ</a:t>
            </a:r>
            <a:r>
              <a:rPr lang="en-US" dirty="0"/>
              <a:t> </a:t>
            </a:r>
            <a:r>
              <a:rPr lang="en-US" dirty="0" err="1"/>
              <a:t>tay</a:t>
            </a:r>
            <a:endParaRPr lang="en-US" dirty="0"/>
          </a:p>
          <a:p>
            <a:pPr algn="l"/>
            <a:r>
              <a:rPr lang="en-US" dirty="0" err="1"/>
              <a:t>Mỗi</a:t>
            </a:r>
            <a:r>
              <a:rPr lang="en-US" dirty="0"/>
              <a:t> </a:t>
            </a:r>
            <a:r>
              <a:rPr lang="en-US" dirty="0" err="1"/>
              <a:t>kết</a:t>
            </a:r>
            <a:r>
              <a:rPr lang="en-US" dirty="0"/>
              <a:t> </a:t>
            </a:r>
            <a:r>
              <a:rPr lang="en-US" dirty="0" err="1"/>
              <a:t>quả</a:t>
            </a:r>
            <a:r>
              <a:rPr lang="en-US" dirty="0"/>
              <a:t> </a:t>
            </a:r>
            <a:r>
              <a:rPr lang="en-US" dirty="0" err="1"/>
              <a:t>được</a:t>
            </a:r>
            <a:r>
              <a:rPr lang="en-US" dirty="0"/>
              <a:t> </a:t>
            </a:r>
            <a:r>
              <a:rPr lang="en-US" dirty="0" err="1"/>
              <a:t>gán</a:t>
            </a:r>
            <a:r>
              <a:rPr lang="en-US" dirty="0"/>
              <a:t> </a:t>
            </a:r>
            <a:r>
              <a:rPr lang="en-US" dirty="0" err="1"/>
              <a:t>nhãn</a:t>
            </a:r>
            <a:r>
              <a:rPr lang="en-US" dirty="0"/>
              <a:t> </a:t>
            </a:r>
            <a:r>
              <a:rPr lang="en-US" dirty="0" err="1"/>
              <a:t>là</a:t>
            </a:r>
            <a:r>
              <a:rPr lang="en-US" dirty="0"/>
              <a:t> </a:t>
            </a:r>
            <a:r>
              <a:rPr lang="en-US" dirty="0" err="1"/>
              <a:t>bình</a:t>
            </a:r>
            <a:r>
              <a:rPr lang="en-US" dirty="0"/>
              <a:t> </a:t>
            </a:r>
            <a:r>
              <a:rPr lang="en-US" dirty="0" err="1"/>
              <a:t>thường</a:t>
            </a:r>
            <a:r>
              <a:rPr lang="en-US" dirty="0"/>
              <a:t> </a:t>
            </a:r>
            <a:r>
              <a:rPr lang="en-US" dirty="0" err="1"/>
              <a:t>hoặc</a:t>
            </a:r>
            <a:r>
              <a:rPr lang="en-US" dirty="0"/>
              <a:t> </a:t>
            </a:r>
            <a:r>
              <a:rPr lang="en-US" dirty="0" err="1"/>
              <a:t>bất</a:t>
            </a:r>
            <a:r>
              <a:rPr lang="en-US" dirty="0"/>
              <a:t> </a:t>
            </a:r>
            <a:r>
              <a:rPr lang="en-US" dirty="0" err="1"/>
              <a:t>thường</a:t>
            </a:r>
            <a:r>
              <a:rPr lang="en-US" dirty="0"/>
              <a:t> </a:t>
            </a:r>
            <a:r>
              <a:rPr lang="en-US" dirty="0" err="1"/>
              <a:t>bởi</a:t>
            </a:r>
            <a:r>
              <a:rPr lang="en-US" dirty="0"/>
              <a:t> </a:t>
            </a:r>
            <a:r>
              <a:rPr lang="en-US" dirty="0" err="1"/>
              <a:t>các</a:t>
            </a:r>
            <a:r>
              <a:rPr lang="en-US" dirty="0"/>
              <a:t> </a:t>
            </a:r>
            <a:r>
              <a:rPr lang="en-US" dirty="0" err="1"/>
              <a:t>bác</a:t>
            </a:r>
            <a:r>
              <a:rPr lang="en-US" dirty="0"/>
              <a:t> </a:t>
            </a:r>
            <a:r>
              <a:rPr lang="en-US" dirty="0" err="1"/>
              <a:t>sĩ</a:t>
            </a:r>
            <a:r>
              <a:rPr lang="en-US" dirty="0"/>
              <a:t> </a:t>
            </a:r>
            <a:r>
              <a:rPr lang="en-US" dirty="0" err="1"/>
              <a:t>chuyên</a:t>
            </a:r>
            <a:r>
              <a:rPr lang="en-US" dirty="0"/>
              <a:t> </a:t>
            </a:r>
            <a:r>
              <a:rPr lang="en-US" dirty="0" err="1"/>
              <a:t>khoa</a:t>
            </a:r>
            <a:r>
              <a:rPr lang="en-US" dirty="0"/>
              <a:t> </a:t>
            </a:r>
            <a:r>
              <a:rPr lang="en-US" dirty="0" err="1"/>
              <a:t>từ</a:t>
            </a:r>
            <a:r>
              <a:rPr lang="en-US" dirty="0"/>
              <a:t> </a:t>
            </a:r>
            <a:r>
              <a:rPr lang="en-US" dirty="0" err="1"/>
              <a:t>bệnh</a:t>
            </a:r>
            <a:r>
              <a:rPr lang="en-US" dirty="0"/>
              <a:t> </a:t>
            </a:r>
            <a:r>
              <a:rPr lang="en-US" dirty="0" err="1"/>
              <a:t>viện</a:t>
            </a:r>
            <a:r>
              <a:rPr lang="en-US" dirty="0"/>
              <a:t> Stanford</a:t>
            </a:r>
          </a:p>
        </p:txBody>
      </p:sp>
      <p:pic>
        <p:nvPicPr>
          <p:cNvPr id="4" name="Picture 3"/>
          <p:cNvPicPr>
            <a:picLocks noChangeAspect="1"/>
          </p:cNvPicPr>
          <p:nvPr/>
        </p:nvPicPr>
        <p:blipFill>
          <a:blip r:embed="rId2"/>
          <a:stretch>
            <a:fillRect/>
          </a:stretch>
        </p:blipFill>
        <p:spPr>
          <a:xfrm>
            <a:off x="7126013" y="1335688"/>
            <a:ext cx="4564536" cy="4098159"/>
          </a:xfrm>
          <a:prstGeom prst="rect">
            <a:avLst/>
          </a:prstGeom>
        </p:spPr>
      </p:pic>
    </p:spTree>
    <p:extLst>
      <p:ext uri="{BB962C8B-B14F-4D97-AF65-F5344CB8AC3E}">
        <p14:creationId xmlns:p14="http://schemas.microsoft.com/office/powerpoint/2010/main" val="3703312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err="1"/>
              <a:t>Nguồn</a:t>
            </a:r>
            <a:r>
              <a:rPr lang="en-US" sz="2400" b="1" dirty="0"/>
              <a:t>:</a:t>
            </a:r>
          </a:p>
        </p:txBody>
      </p:sp>
      <p:sp>
        <p:nvSpPr>
          <p:cNvPr id="3" name="Subtitle 2"/>
          <p:cNvSpPr>
            <a:spLocks/>
          </p:cNvSpPr>
          <p:nvPr>
            <p:ph type="subTitle" idx="1"/>
          </p:nvPr>
        </p:nvSpPr>
        <p:spPr>
          <a:xfrm>
            <a:off x="956442" y="1415885"/>
            <a:ext cx="9144000" cy="4469907"/>
          </a:xfrm>
        </p:spPr>
        <p:txBody>
          <a:bodyPr>
            <a:normAutofit lnSpcReduction="10000"/>
          </a:bodyPr>
          <a:lstStyle/>
          <a:p>
            <a:pPr algn="l"/>
            <a:r>
              <a:rPr lang="vi-VN" u="sng" dirty="0">
                <a:solidFill>
                  <a:srgbClr val="0070C0"/>
                </a:solidFill>
              </a:rPr>
              <a:t>bvnguyentriphuong.com.vn</a:t>
            </a:r>
            <a:endParaRPr lang="en-US" u="sng" dirty="0">
              <a:solidFill>
                <a:srgbClr val="0070C0"/>
              </a:solidFill>
            </a:endParaRPr>
          </a:p>
          <a:p>
            <a:pPr algn="l"/>
            <a:r>
              <a:rPr lang="en-US" u="sng" dirty="0">
                <a:solidFill>
                  <a:srgbClr val="0070C0"/>
                </a:solidFill>
              </a:rPr>
              <a:t>wikipedia.org</a:t>
            </a:r>
            <a:endParaRPr lang="en-US" u="sng" dirty="0">
              <a:solidFill>
                <a:srgbClr val="0563C1"/>
              </a:solidFill>
              <a:hlinkClick r:id="rId2">
                <a:extLst>
                  <a:ext uri="{A12FA001-AC4F-418D-AE19-62706E023703}">
                    <ahyp:hlinkClr xmlns:ahyp="http://schemas.microsoft.com/office/drawing/2018/hyperlinkcolor" val="tx"/>
                  </a:ext>
                </a:extLst>
              </a:hlinkClick>
            </a:endParaRPr>
          </a:p>
          <a:p>
            <a:pPr algn="l"/>
            <a:r>
              <a:rPr lang="en-US" u="sng" dirty="0">
                <a:solidFill>
                  <a:srgbClr val="0070C0"/>
                </a:solidFill>
                <a:hlinkClick r:id="rId2">
                  <a:extLst>
                    <a:ext uri="{A12FA001-AC4F-418D-AE19-62706E023703}">
                      <ahyp:hlinkClr xmlns:ahyp="http://schemas.microsoft.com/office/drawing/2018/hyperlinkcolor" val="tx"/>
                    </a:ext>
                  </a:extLst>
                </a:hlinkClick>
              </a:rPr>
              <a:t>www.vinmec.com</a:t>
            </a:r>
            <a:endParaRPr lang="en-US" u="sng" dirty="0">
              <a:solidFill>
                <a:srgbClr val="0070C0"/>
              </a:solidFill>
            </a:endParaRPr>
          </a:p>
          <a:p>
            <a:pPr algn="l"/>
            <a:r>
              <a:rPr lang="en-US" u="sng" dirty="0">
                <a:solidFill>
                  <a:srgbClr val="0070C0"/>
                </a:solidFill>
              </a:rPr>
              <a:t>tamanhhospital.vn</a:t>
            </a:r>
          </a:p>
          <a:p>
            <a:pPr algn="l"/>
            <a:r>
              <a:rPr lang="en-US" dirty="0">
                <a:hlinkClick r:id="rId3"/>
              </a:rPr>
              <a:t>https://nihcc.app.box.com/v/ChestXray-NIHCC/file/220660789610</a:t>
            </a:r>
            <a:endParaRPr lang="en-US" dirty="0"/>
          </a:p>
          <a:p>
            <a:pPr algn="l"/>
            <a:r>
              <a:rPr lang="en-US" dirty="0">
                <a:hlinkClick r:id="rId4"/>
              </a:rPr>
              <a:t>https://stanfordmlgroup.github.io/competitions/chexpert/</a:t>
            </a:r>
            <a:endParaRPr lang="en-US" dirty="0"/>
          </a:p>
          <a:p>
            <a:pPr algn="l"/>
            <a:r>
              <a:rPr lang="en-US" u="sng" dirty="0">
                <a:solidFill>
                  <a:srgbClr val="0070C0"/>
                </a:solidFill>
              </a:rPr>
              <a:t>nhathuoclongchau.com.vn</a:t>
            </a:r>
          </a:p>
          <a:p>
            <a:pPr algn="l"/>
            <a:r>
              <a:rPr lang="en-US" dirty="0">
                <a:solidFill>
                  <a:srgbClr val="0070C0"/>
                </a:solidFill>
                <a:hlinkClick r:id="rId5">
                  <a:extLst>
                    <a:ext uri="{A12FA001-AC4F-418D-AE19-62706E023703}">
                      <ahyp:hlinkClr xmlns:ahyp="http://schemas.microsoft.com/office/drawing/2018/hyperlinkcolor" val="tx"/>
                    </a:ext>
                  </a:extLst>
                </a:hlinkClick>
              </a:rPr>
              <a:t>https://openmedscience.com/radiant-discovery-the-transformative-journey-of-x-ray-technology-in-medicine-and-science/</a:t>
            </a:r>
            <a:endParaRPr lang="en-US" dirty="0">
              <a:solidFill>
                <a:srgbClr val="0070C0"/>
              </a:solidFill>
            </a:endParaRPr>
          </a:p>
          <a:p>
            <a:pPr algn="l"/>
            <a:r>
              <a:rPr lang="en-US" dirty="0">
                <a:solidFill>
                  <a:srgbClr val="0070C0"/>
                </a:solidFill>
                <a:hlinkClick r:id="rId6"/>
              </a:rPr>
              <a:t>https://thietbiytenhapkhau.com.vn/may-x-quang-nguyen-ly-cau-tao-va-phan-loai-may-chup-x-quang-y-te</a:t>
            </a:r>
            <a:endParaRPr lang="en-US" dirty="0">
              <a:solidFill>
                <a:srgbClr val="0070C0"/>
              </a:solidFill>
            </a:endParaRPr>
          </a:p>
        </p:txBody>
      </p:sp>
    </p:spTree>
    <p:extLst>
      <p:ext uri="{BB962C8B-B14F-4D97-AF65-F5344CB8AC3E}">
        <p14:creationId xmlns:p14="http://schemas.microsoft.com/office/powerpoint/2010/main" val="1884659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13" name="Freeform: Shape 12">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 name="Subtitle 2"/>
          <p:cNvSpPr>
            <a:spLocks noGrp="1"/>
          </p:cNvSpPr>
          <p:nvPr>
            <p:ph type="subTitle" idx="1"/>
          </p:nvPr>
        </p:nvSpPr>
        <p:spPr>
          <a:xfrm>
            <a:off x="3550428" y="2733999"/>
            <a:ext cx="5760846" cy="1670853"/>
          </a:xfrm>
        </p:spPr>
        <p:txBody>
          <a:bodyPr>
            <a:noAutofit/>
          </a:bodyPr>
          <a:lstStyle/>
          <a:p>
            <a:r>
              <a:rPr lang="en-US" sz="5400" dirty="0" err="1">
                <a:solidFill>
                  <a:schemeClr val="tx2"/>
                </a:solidFill>
                <a:latin typeface="Times New Roman" panose="02020603050405020304" pitchFamily="18" charset="0"/>
                <a:cs typeface="Times New Roman" panose="02020603050405020304" pitchFamily="18" charset="0"/>
              </a:rPr>
              <a:t>Cảm</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ơn</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mọi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người</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đã</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lắng</a:t>
            </a:r>
            <a:r>
              <a:rPr lang="en-US" sz="5400" dirty="0">
                <a:solidFill>
                  <a:schemeClr val="tx2"/>
                </a:solidFill>
                <a:latin typeface="Times New Roman" panose="02020603050405020304" pitchFamily="18" charset="0"/>
                <a:cs typeface="Times New Roman" panose="02020603050405020304" pitchFamily="18" charset="0"/>
              </a:rPr>
              <a:t> </a:t>
            </a:r>
            <a:r>
              <a:rPr lang="en-US" sz="5400" dirty="0" err="1">
                <a:solidFill>
                  <a:schemeClr val="tx2"/>
                </a:solidFill>
                <a:latin typeface="Times New Roman" panose="02020603050405020304" pitchFamily="18" charset="0"/>
                <a:cs typeface="Times New Roman" panose="02020603050405020304" pitchFamily="18" charset="0"/>
              </a:rPr>
              <a:t>nghe</a:t>
            </a:r>
            <a:r>
              <a:rPr lang="en-US" sz="5400" dirty="0">
                <a:solidFill>
                  <a:schemeClr val="tx2"/>
                </a:solidFill>
                <a:latin typeface="Times New Roman" panose="02020603050405020304" pitchFamily="18" charset="0"/>
                <a:cs typeface="Times New Roman" panose="02020603050405020304" pitchFamily="18" charset="0"/>
              </a:rPr>
              <a:t> &lt;3</a:t>
            </a:r>
          </a:p>
        </p:txBody>
      </p:sp>
    </p:spTree>
    <p:extLst>
      <p:ext uri="{BB962C8B-B14F-4D97-AF65-F5344CB8AC3E}">
        <p14:creationId xmlns:p14="http://schemas.microsoft.com/office/powerpoint/2010/main" val="271060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3" name="Rectangle 209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X-quang: Lâu đời nhưng có lỗi thời? - YouMed">
            <a:extLst>
              <a:ext uri="{FF2B5EF4-FFF2-40B4-BE49-F238E27FC236}">
                <a16:creationId xmlns:a16="http://schemas.microsoft.com/office/drawing/2014/main" id="{E2F19FA4-A499-4E99-5C42-88C2B1FDD3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86" r="16390"/>
          <a:stretch/>
        </p:blipFill>
        <p:spPr bwMode="auto">
          <a:xfrm>
            <a:off x="3411794" y="10"/>
            <a:ext cx="878020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95" name="Rectangle 209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838200" y="681037"/>
            <a:ext cx="3822189" cy="1373905"/>
          </a:xfrm>
        </p:spPr>
        <p:txBody>
          <a:bodyPr vert="horz" lIns="91440" tIns="45720" rIns="91440" bIns="45720" rtlCol="0" anchor="ctr">
            <a:normAutofit fontScale="90000"/>
          </a:bodyPr>
          <a:lstStyle/>
          <a:p>
            <a:pPr algn="l"/>
            <a:r>
              <a:rPr lang="en-US" sz="2700" b="1" dirty="0">
                <a:latin typeface="Times New Roman" panose="02020603050405020304" pitchFamily="18" charset="0"/>
                <a:cs typeface="Times New Roman" panose="02020603050405020304" pitchFamily="18" charset="0"/>
              </a:rPr>
              <a:t>1. </a:t>
            </a:r>
            <a:r>
              <a:rPr lang="en-US" sz="2700" b="1" dirty="0" err="1">
                <a:latin typeface="Times New Roman" panose="02020603050405020304" pitchFamily="18" charset="0"/>
                <a:cs typeface="Times New Roman" panose="02020603050405020304" pitchFamily="18" charset="0"/>
              </a:rPr>
              <a:t>Nguyên</a:t>
            </a:r>
            <a:r>
              <a:rPr lang="en-US" sz="2700" b="1" dirty="0">
                <a:latin typeface="Times New Roman" panose="02020603050405020304" pitchFamily="18" charset="0"/>
                <a:cs typeface="Times New Roman" panose="02020603050405020304" pitchFamily="18" charset="0"/>
              </a:rPr>
              <a:t> </a:t>
            </a:r>
            <a:r>
              <a:rPr lang="en-US" sz="2700" b="1" dirty="0" err="1">
                <a:latin typeface="Times New Roman" panose="02020603050405020304" pitchFamily="18" charset="0"/>
                <a:cs typeface="Times New Roman" panose="02020603050405020304" pitchFamily="18" charset="0"/>
              </a:rPr>
              <a:t>lý</a:t>
            </a:r>
            <a:r>
              <a:rPr lang="en-US" sz="2700" b="1" dirty="0">
                <a:latin typeface="Times New Roman" panose="02020603050405020304" pitchFamily="18" charset="0"/>
                <a:cs typeface="Times New Roman" panose="02020603050405020304" pitchFamily="18" charset="0"/>
              </a:rPr>
              <a:t>:</a:t>
            </a:r>
            <a:br>
              <a:rPr lang="en-US" sz="4000" dirty="0"/>
            </a:br>
            <a:r>
              <a:rPr lang="en-US" sz="4000" dirty="0"/>
              <a:t>  </a:t>
            </a:r>
            <a:r>
              <a:rPr lang="en-US" sz="2200" dirty="0">
                <a:latin typeface="Times New Roman" panose="02020603050405020304" pitchFamily="18" charset="0"/>
                <a:cs typeface="Times New Roman" panose="02020603050405020304" pitchFamily="18" charset="0"/>
              </a:rPr>
              <a:t>a. </a:t>
            </a:r>
            <a:r>
              <a:rPr lang="en-US" sz="2200" dirty="0" err="1">
                <a:latin typeface="Times New Roman" panose="02020603050405020304" pitchFamily="18" charset="0"/>
                <a:cs typeface="Times New Roman" panose="02020603050405020304" pitchFamily="18" charset="0"/>
              </a:rPr>
              <a:t>Chụp</a:t>
            </a:r>
            <a:r>
              <a:rPr lang="en-US" sz="2200" dirty="0">
                <a:latin typeface="Times New Roman" panose="02020603050405020304" pitchFamily="18" charset="0"/>
                <a:cs typeface="Times New Roman" panose="02020603050405020304" pitchFamily="18" charset="0"/>
              </a:rPr>
              <a:t> X-</a:t>
            </a:r>
            <a:r>
              <a:rPr lang="en-US" sz="2200" dirty="0" err="1">
                <a:latin typeface="Times New Roman" panose="02020603050405020304" pitchFamily="18" charset="0"/>
                <a:cs typeface="Times New Roman" panose="02020603050405020304" pitchFamily="18" charset="0"/>
              </a:rPr>
              <a:t>quang</a:t>
            </a:r>
            <a:r>
              <a:rPr lang="en-US" sz="2200" dirty="0">
                <a:latin typeface="Times New Roman" panose="02020603050405020304" pitchFamily="18" charset="0"/>
                <a:cs typeface="Times New Roman" panose="02020603050405020304" pitchFamily="18" charset="0"/>
              </a:rPr>
              <a:t> y </a:t>
            </a:r>
            <a:r>
              <a:rPr lang="en-US" sz="2200" dirty="0" err="1">
                <a:latin typeface="Times New Roman" panose="02020603050405020304" pitchFamily="18" charset="0"/>
                <a:cs typeface="Times New Roman" panose="02020603050405020304" pitchFamily="18" charset="0"/>
              </a:rPr>
              <a:t>tế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gì</a:t>
            </a:r>
            <a:r>
              <a:rPr lang="en-US" sz="2200" dirty="0">
                <a:latin typeface="Times New Roman" panose="02020603050405020304" pitchFamily="18" charset="0"/>
                <a:cs typeface="Times New Roman" panose="02020603050405020304" pitchFamily="18" charset="0"/>
              </a:rPr>
              <a:t>?</a:t>
            </a:r>
            <a:br>
              <a:rPr lang="en-US" sz="4000" dirty="0"/>
            </a:br>
            <a:endParaRPr lang="en-US" sz="4000" dirty="0"/>
          </a:p>
        </p:txBody>
      </p:sp>
      <p:sp>
        <p:nvSpPr>
          <p:cNvPr id="3" name="Subtitle 2"/>
          <p:cNvSpPr>
            <a:spLocks noGrp="1"/>
          </p:cNvSpPr>
          <p:nvPr>
            <p:ph type="subTitle" idx="1"/>
          </p:nvPr>
        </p:nvSpPr>
        <p:spPr>
          <a:xfrm>
            <a:off x="1064342" y="1710813"/>
            <a:ext cx="3822189" cy="4544808"/>
          </a:xfrm>
        </p:spPr>
        <p:txBody>
          <a:bodyPr vert="horz" lIns="91440" tIns="45720" rIns="91440" bIns="45720" rtlCol="0">
            <a:normAutofit/>
          </a:bodyPr>
          <a:lstStyle/>
          <a:p>
            <a:pPr marL="228600" indent="-228600" algn="l">
              <a:spcAft>
                <a:spcPts val="825"/>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r>
              <a:rPr lang="en-US" sz="2000" dirty="0">
                <a:effectLst/>
                <a:latin typeface="Times New Roman" panose="02020603050405020304" pitchFamily="18" charset="0"/>
                <a:cs typeface="Times New Roman" panose="02020603050405020304" pitchFamily="18" charset="0"/>
              </a:rPr>
              <a:t> y </a:t>
            </a:r>
            <a:r>
              <a:rPr lang="en-US" sz="2000" dirty="0" err="1">
                <a:effectLst/>
                <a:latin typeface="Times New Roman" panose="02020603050405020304" pitchFamily="18" charset="0"/>
                <a:cs typeface="Times New Roman" panose="02020603050405020304" pitchFamily="18" charset="0"/>
              </a:rPr>
              <a:t>tế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cấu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trúc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Nếu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đi</a:t>
            </a:r>
            <a:r>
              <a:rPr lang="en-US" sz="2000" dirty="0">
                <a:effectLst/>
                <a:latin typeface="Times New Roman" panose="02020603050405020304" pitchFamily="18" charset="0"/>
                <a:cs typeface="Times New Roman" panose="02020603050405020304" pitchFamily="18" charset="0"/>
              </a:rPr>
              <a:t> qua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cũng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a:t>
            </a:r>
            <a:r>
              <a:rPr lang="en-US" sz="2000" dirty="0">
                <a:effectLst/>
                <a:latin typeface="Times New Roman" panose="02020603050405020304" pitchFamily="18" charset="0"/>
                <a:cs typeface="Times New Roman" panose="02020603050405020304" pitchFamily="18" charset="0"/>
              </a:rPr>
              <a:t> qua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ở </a:t>
            </a:r>
            <a:r>
              <a:rPr lang="en-US" sz="2000" dirty="0" err="1">
                <a:effectLst/>
                <a:latin typeface="Times New Roman" panose="02020603050405020304" pitchFamily="18" charset="0"/>
                <a:cs typeface="Times New Roman" panose="02020603050405020304" pitchFamily="18" charset="0"/>
              </a:rPr>
              <a:t>phía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kia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bệnh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sẽ</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đại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những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bóng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thành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bởi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vật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bên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trong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cơ</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thể</a:t>
            </a:r>
            <a:r>
              <a:rPr lang="en-US" sz="2000" dirty="0">
                <a:effectLst/>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p>
          <a:p>
            <a:pPr marL="228600" indent="-228600" algn="l">
              <a:spcAft>
                <a:spcPts val="825"/>
              </a:spcAf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tia</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phim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dò</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kỹ</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tia</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thu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từ</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X </a:t>
            </a:r>
            <a:r>
              <a:rPr lang="en-US" sz="2000" dirty="0" err="1">
                <a:latin typeface="Times New Roman" panose="02020603050405020304" pitchFamily="18" charset="0"/>
                <a:cs typeface="Times New Roman" panose="02020603050405020304" pitchFamily="18" charset="0"/>
              </a:rPr>
              <a:t>quang</a:t>
            </a:r>
            <a:r>
              <a:rPr lang="en-US" sz="2000" dirty="0">
                <a:latin typeface="Times New Roman" panose="02020603050405020304" pitchFamily="18" charset="0"/>
                <a:cs typeface="Times New Roman" panose="02020603050405020304" pitchFamily="18" charset="0"/>
              </a:rPr>
              <a:t>. </a:t>
            </a:r>
          </a:p>
          <a:p>
            <a:pPr marL="228600" indent="-228600" algn="l">
              <a:spcAft>
                <a:spcPts val="825"/>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296697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1. </a:t>
            </a:r>
            <a:r>
              <a:rPr lang="en-US" sz="2400" b="1" dirty="0" err="1">
                <a:latin typeface="Times New Roman" panose="02020603050405020304" pitchFamily="18" charset="0"/>
                <a:cs typeface="Times New Roman" panose="02020603050405020304" pitchFamily="18" charset="0"/>
              </a:rPr>
              <a:t>Nguyên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206061"/>
            <a:ext cx="4736191" cy="5145577"/>
          </a:xfrm>
        </p:spPr>
        <p:txBody>
          <a:bodyPr>
            <a:normAutofit/>
          </a:bodyPr>
          <a:lstStyle/>
          <a:p>
            <a:pPr marL="342900" lvl="0" indent="-342900" algn="l">
              <a:lnSpc>
                <a:spcPct val="115000"/>
              </a:lnSpc>
              <a:spcAft>
                <a:spcPts val="800"/>
              </a:spcAft>
              <a:buAutoNum type="alphaLcPeriod"/>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y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tế</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hoạt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như</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algn="l">
              <a:lnSpc>
                <a:spcPct val="115000"/>
              </a:lnSpc>
              <a:spcAft>
                <a:spcPts val="800"/>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tạo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bệnh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đặt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sao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phần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nằm</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giữa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nguồn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dò</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p>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Khi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tia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thể</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thụ</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với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lượng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khác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nhau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tùy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thuộc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vào</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mô</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chúng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qua. </a:t>
            </a:r>
          </a:p>
          <a:p>
            <a:pPr algn="l">
              <a:lnSpc>
                <a:spcPct val="115000"/>
              </a:lnSpc>
              <a:spcAft>
                <a:spcPts val="800"/>
              </a:spcAft>
            </a:pP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phóng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xạ</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xác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định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bởi</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cả</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độ</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và</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số</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proton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trong</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hạt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nhân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nguyên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tử</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vật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liệu</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được</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ảnh</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p>
          <a:p>
            <a:pPr lvl="0" algn="l">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07318A9-60F2-41C4-D240-823494E01EF8}"/>
              </a:ext>
            </a:extLst>
          </p:cNvPr>
          <p:cNvPicPr>
            <a:picLocks noChangeAspect="1"/>
          </p:cNvPicPr>
          <p:nvPr/>
        </p:nvPicPr>
        <p:blipFill>
          <a:blip r:embed="rId2"/>
          <a:stretch>
            <a:fillRect/>
          </a:stretch>
        </p:blipFill>
        <p:spPr>
          <a:xfrm>
            <a:off x="6218069" y="1720645"/>
            <a:ext cx="5552401" cy="3342968"/>
          </a:xfrm>
          <a:prstGeom prst="rect">
            <a:avLst/>
          </a:prstGeom>
        </p:spPr>
      </p:pic>
    </p:spTree>
    <p:extLst>
      <p:ext uri="{BB962C8B-B14F-4D97-AF65-F5344CB8AC3E}">
        <p14:creationId xmlns:p14="http://schemas.microsoft.com/office/powerpoint/2010/main" val="823430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5" y="633619"/>
            <a:ext cx="4304538"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874520"/>
            <a:ext cx="3410712" cy="3909675"/>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kỷ</a:t>
            </a:r>
            <a:r>
              <a:rPr lang="en-US" sz="2000" dirty="0">
                <a:effectLst/>
                <a:latin typeface="Times New Roman" panose="02020603050405020304" pitchFamily="18" charset="0"/>
                <a:cs typeface="Times New Roman" panose="02020603050405020304" pitchFamily="18" charset="0"/>
              </a:rPr>
              <a:t> 20): </a:t>
            </a:r>
            <a:r>
              <a:rPr lang="en-US" sz="2000" dirty="0" err="1">
                <a:effectLst/>
                <a:latin typeface="Times New Roman" panose="02020603050405020304" pitchFamily="18" charset="0"/>
                <a:cs typeface="Times New Roman" panose="02020603050405020304" pitchFamily="18" charset="0"/>
              </a:rPr>
              <a:t>Một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bộ</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lớn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với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việc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minh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William D. Coolidge </a:t>
            </a:r>
            <a:r>
              <a:rPr lang="en-US" sz="2000" dirty="0" err="1">
                <a:effectLst/>
                <a:latin typeface="Times New Roman" panose="02020603050405020304" pitchFamily="18" charset="0"/>
                <a:cs typeface="Times New Roman" panose="02020603050405020304" pitchFamily="18" charset="0"/>
              </a:rPr>
              <a:t>vào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thế</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kỷ</a:t>
            </a:r>
            <a:r>
              <a:rPr lang="en-US" sz="2000" dirty="0">
                <a:effectLst/>
                <a:latin typeface="Times New Roman" panose="02020603050405020304" pitchFamily="18" charset="0"/>
                <a:cs typeface="Times New Roman" panose="02020603050405020304" pitchFamily="18" charset="0"/>
              </a:rPr>
              <a:t> 20. </a:t>
            </a: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chân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cao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này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phép</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điều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chùm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chính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xác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 , </a:t>
            </a:r>
            <a:r>
              <a:rPr lang="en-US" sz="2000" dirty="0" err="1">
                <a:effectLst/>
                <a:latin typeface="Times New Roman" panose="02020603050405020304" pitchFamily="18" charset="0"/>
                <a:cs typeface="Times New Roman" panose="02020603050405020304" pitchFamily="18" charset="0"/>
              </a:rPr>
              <a:t>cải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đáng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chất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lượng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hình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ảnh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2477920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4" y="633619"/>
            <a:ext cx="4279383"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874520"/>
            <a:ext cx="3410712" cy="3909675"/>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indent="-228600" algn="l">
              <a:spcAft>
                <a:spcPts val="800"/>
              </a:spcAft>
              <a:buFont typeface="Arial" panose="020B0604020202020204" pitchFamily="34" charset="0"/>
              <a:buChar char="•"/>
            </a:pPr>
            <a:r>
              <a:rPr lang="en-US" sz="2000" dirty="0" err="1">
                <a:effectLst/>
                <a:latin typeface="Times New Roman" panose="02020603050405020304" pitchFamily="18" charset="0"/>
                <a:cs typeface="Times New Roman" panose="02020603050405020304" pitchFamily="18" charset="0"/>
              </a:rPr>
              <a:t>Không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giống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như</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thiết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bị</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tiền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nhiệm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khí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môi</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trường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dòng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ống</a:t>
            </a:r>
            <a:r>
              <a:rPr lang="en-US" sz="2000" dirty="0">
                <a:effectLst/>
                <a:latin typeface="Times New Roman" panose="02020603050405020304" pitchFamily="18" charset="0"/>
                <a:cs typeface="Times New Roman" panose="02020603050405020304" pitchFamily="18" charset="0"/>
              </a:rPr>
              <a:t> Coolidge </a:t>
            </a:r>
            <a:r>
              <a:rPr lang="en-US" sz="2000" dirty="0" err="1">
                <a:effectLst/>
                <a:latin typeface="Times New Roman" panose="02020603050405020304" pitchFamily="18" charset="0"/>
                <a:cs typeface="Times New Roman" panose="02020603050405020304" pitchFamily="18" charset="0"/>
              </a:rPr>
              <a:t>sử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dụng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dây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tóc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được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làm</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nóng</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để</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tạo</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các</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điện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tử</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dẫn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đến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đầu</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ra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tia</a:t>
            </a:r>
            <a:r>
              <a:rPr lang="en-US" sz="2000" dirty="0">
                <a:effectLst/>
                <a:latin typeface="Times New Roman" panose="02020603050405020304" pitchFamily="18" charset="0"/>
                <a:cs typeface="Times New Roman" panose="02020603050405020304" pitchFamily="18" charset="0"/>
              </a:rPr>
              <a:t> X </a:t>
            </a:r>
            <a:r>
              <a:rPr lang="en-US" sz="2000" dirty="0" err="1">
                <a:effectLst/>
                <a:latin typeface="Times New Roman" panose="02020603050405020304" pitchFamily="18" charset="0"/>
                <a:cs typeface="Times New Roman" panose="02020603050405020304" pitchFamily="18" charset="0"/>
              </a:rPr>
              <a:t>ổn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định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và</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mạnh</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hơn</a:t>
            </a:r>
            <a:r>
              <a:rPr lang="en-US" sz="2000" dirty="0">
                <a:effectLst/>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378917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09576" y="633619"/>
            <a:ext cx="4279382" cy="1106424"/>
          </a:xfrm>
        </p:spPr>
        <p:txBody>
          <a:bodyPr vert="horz" lIns="91440" tIns="45720" rIns="91440" bIns="45720" rtlCol="0" anchor="ctr">
            <a:normAutofit/>
          </a:bodyPr>
          <a:lstStyle/>
          <a:p>
            <a:pPr algn="l"/>
            <a:r>
              <a:rPr lang="en-US" sz="2800" b="1" dirty="0"/>
              <a:t>2. </a:t>
            </a:r>
            <a:r>
              <a:rPr lang="en-US" sz="2800" b="1" dirty="0" err="1"/>
              <a:t>Công</a:t>
            </a:r>
            <a:r>
              <a:rPr lang="en-US" sz="2800" b="1" dirty="0"/>
              <a:t> </a:t>
            </a:r>
            <a:r>
              <a:rPr lang="en-US" sz="2800" b="1" dirty="0" err="1"/>
              <a:t>nghệ</a:t>
            </a:r>
            <a:r>
              <a:rPr lang="en-US" sz="2800" b="1" dirty="0"/>
              <a:t> </a:t>
            </a:r>
            <a:r>
              <a:rPr lang="en-US" sz="2800" b="1" dirty="0" err="1"/>
              <a:t>chụp</a:t>
            </a:r>
            <a:r>
              <a:rPr lang="en-US" sz="2800" b="1" dirty="0"/>
              <a:t> X-</a:t>
            </a:r>
            <a:r>
              <a:rPr lang="en-US" sz="2800" b="1" dirty="0" err="1"/>
              <a:t>quang</a:t>
            </a:r>
            <a:r>
              <a:rPr lang="en-US" sz="2800" b="1" dirty="0"/>
              <a:t>:</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7" y="1740044"/>
            <a:ext cx="3410712" cy="4044152"/>
          </a:xfrm>
        </p:spPr>
        <p:txBody>
          <a:bodyPr vert="horz" lIns="91440" tIns="45720" rIns="91440" bIns="45720" rtlCol="0">
            <a:noAutofit/>
          </a:bodyPr>
          <a:lstStyle/>
          <a:p>
            <a:pPr lvl="0" algn="l">
              <a:spcAft>
                <a:spcPts val="800"/>
              </a:spcAft>
            </a:pPr>
            <a:r>
              <a:rPr lang="en-US" sz="2000" dirty="0">
                <a:latin typeface="Times New Roman" panose="02020603050405020304" pitchFamily="18" charset="0"/>
                <a:cs typeface="Times New Roman" panose="02020603050405020304" pitchFamily="18" charset="0"/>
              </a:rPr>
              <a:t>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Sự</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phát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triển</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của</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máy</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chụp</a:t>
            </a:r>
            <a:r>
              <a:rPr lang="en-US" sz="2000" dirty="0">
                <a:effectLst/>
                <a:latin typeface="Times New Roman" panose="02020603050405020304" pitchFamily="18" charset="0"/>
                <a:cs typeface="Times New Roman" panose="02020603050405020304" pitchFamily="18" charset="0"/>
              </a:rPr>
              <a:t> X-</a:t>
            </a:r>
            <a:r>
              <a:rPr lang="en-US" sz="2000" dirty="0" err="1">
                <a:effectLst/>
                <a:latin typeface="Times New Roman" panose="02020603050405020304" pitchFamily="18" charset="0"/>
                <a:cs typeface="Times New Roman" panose="02020603050405020304" pitchFamily="18" charset="0"/>
              </a:rPr>
              <a:t>quang</a:t>
            </a:r>
            <a:endParaRPr lang="en-US" sz="2000" dirty="0">
              <a:effectLst/>
              <a:latin typeface="Times New Roman" panose="02020603050405020304" pitchFamily="18" charset="0"/>
              <a:cs typeface="Times New Roman" panose="02020603050405020304" pitchFamily="18" charset="0"/>
            </a:endParaRPr>
          </a:p>
          <a:p>
            <a:pPr algn="l">
              <a:spcAft>
                <a:spcPts val="800"/>
              </a:spcAft>
            </a:pPr>
            <a:r>
              <a:rPr lang="vi-VN" sz="2000" dirty="0">
                <a:effectLst/>
                <a:latin typeface="Times New Roman" panose="02020603050405020304" pitchFamily="18" charset="0"/>
                <a:cs typeface="Times New Roman" panose="02020603050405020304" pitchFamily="18" charset="0"/>
              </a:rPr>
              <a:t>Ống tia X cực dương quay (những năm 1930): Sự phát triển của ống tia X cực dương quay vào những năm 1930 đã nâng cao hơn nữa chất lượng và cường độ của hình ảnh tia X. Sự đổi mới này cho phép phát ra liều tia X cao hơn mà không làm cực dương quá nóng, tạo điều kiện cho hình ảnh rõ hơn và thời gian phơi sáng ngắn hơn.</a:t>
            </a:r>
            <a:endParaRPr lang="en-US" sz="200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2F5D92B-CD41-3D8D-A7F9-F50935F84665}"/>
              </a:ext>
            </a:extLst>
          </p:cNvPr>
          <p:cNvPicPr>
            <a:picLocks noChangeAspect="1"/>
          </p:cNvPicPr>
          <p:nvPr/>
        </p:nvPicPr>
        <p:blipFill rotWithShape="1">
          <a:blip r:embed="rId2"/>
          <a:srcRect l="8986" r="5305" b="2"/>
          <a:stretch/>
        </p:blipFill>
        <p:spPr>
          <a:xfrm>
            <a:off x="5124450" y="634382"/>
            <a:ext cx="6657213" cy="5495162"/>
          </a:xfrm>
          <a:prstGeom prst="rect">
            <a:avLst/>
          </a:prstGeom>
        </p:spPr>
      </p:pic>
    </p:spTree>
    <p:extLst>
      <p:ext uri="{BB962C8B-B14F-4D97-AF65-F5344CB8AC3E}">
        <p14:creationId xmlns:p14="http://schemas.microsoft.com/office/powerpoint/2010/main" val="1603375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56442" y="880625"/>
            <a:ext cx="9144000" cy="325437"/>
          </a:xfrm>
        </p:spPr>
        <p:txBody>
          <a:bodyPr>
            <a:noAutofit/>
          </a:bodyPr>
          <a:lstStyle/>
          <a:p>
            <a:pPr algn="l"/>
            <a:r>
              <a:rPr lang="en-US" sz="2400" b="1" dirty="0">
                <a:latin typeface="Times New Roman" panose="02020603050405020304" pitchFamily="18" charset="0"/>
                <a:cs typeface="Times New Roman" panose="02020603050405020304" pitchFamily="18" charset="0"/>
              </a:rPr>
              <a:t>2. </a:t>
            </a:r>
            <a:r>
              <a:rPr lang="en-US" sz="2400" b="1" dirty="0" err="1">
                <a:latin typeface="Times New Roman" panose="02020603050405020304" pitchFamily="18" charset="0"/>
                <a:cs typeface="Times New Roman" panose="02020603050405020304" pitchFamily="18" charset="0"/>
              </a:rPr>
              <a:t>Công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nghệ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chụp</a:t>
            </a:r>
            <a:r>
              <a:rPr lang="en-US" sz="2400" b="1" dirty="0">
                <a:latin typeface="Times New Roman" panose="02020603050405020304" pitchFamily="18" charset="0"/>
                <a:cs typeface="Times New Roman" panose="02020603050405020304" pitchFamily="18" charset="0"/>
              </a:rPr>
              <a:t> X-</a:t>
            </a:r>
            <a:r>
              <a:rPr lang="en-US" sz="2400" b="1" dirty="0" err="1">
                <a:latin typeface="Times New Roman" panose="02020603050405020304" pitchFamily="18" charset="0"/>
                <a:cs typeface="Times New Roman" panose="02020603050405020304" pitchFamily="18" charset="0"/>
              </a:rPr>
              <a:t>quang</a:t>
            </a:r>
            <a:r>
              <a:rPr lang="en-US" sz="2400" b="1"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04170" y="1553497"/>
            <a:ext cx="10131388" cy="4798141"/>
          </a:xfrm>
        </p:spPr>
        <p:txBody>
          <a:bodyPr>
            <a:normAutofit/>
          </a:bodyPr>
          <a:lstStyle/>
          <a:p>
            <a:pPr algn="l">
              <a:lnSpc>
                <a:spcPct val="115000"/>
              </a:lnSpc>
              <a:spcAft>
                <a:spcPts val="800"/>
              </a:spcAft>
            </a:pP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a.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Sự</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phát</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triển</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của</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máy</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chụp</a:t>
            </a:r>
            <a:r>
              <a:rPr lang="en-US" sz="1800" kern="100" dirty="0">
                <a:effectLst/>
                <a:latin typeface="Times New Roman" panose="02020603050405020304" pitchFamily="18" charset="0"/>
                <a:ea typeface="Aptos" panose="020B0004020202020204" pitchFamily="34" charset="0"/>
                <a:cs typeface="Times New Roman" panose="02020603050405020304" pitchFamily="18" charset="0"/>
              </a:rPr>
              <a:t> X-</a:t>
            </a:r>
            <a:r>
              <a:rPr lang="en-US" sz="1800" kern="100" dirty="0" err="1">
                <a:effectLst/>
                <a:latin typeface="Times New Roman" panose="02020603050405020304" pitchFamily="18" charset="0"/>
                <a:ea typeface="Aptos" panose="020B0004020202020204" pitchFamily="34" charset="0"/>
                <a:cs typeface="Times New Roman" panose="02020603050405020304" pitchFamily="18" charset="0"/>
              </a:rPr>
              <a:t>quang</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algn="l">
              <a:lnSpc>
                <a:spcPct val="115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Ống tia X cực dương quay (những năm 1930): Sự phát triển của ống tia X cực dương quay vào những năm 1930 đã nâng cao hơn nữa chất lượng và cường độ của hình ảnh tia X. Sự đổi mới này cho phép phát ra liều tia X cao hơn mà không làm cực dương quá nóng, tạo điều kiện cho hình ảnh rõ hơn và thời gian phơi sáng ngắn hơn.</a:t>
            </a:r>
          </a:p>
          <a:p>
            <a:pPr algn="l">
              <a:lnSpc>
                <a:spcPct val="115000"/>
              </a:lnSpc>
              <a:spcAft>
                <a:spcPts val="800"/>
              </a:spcAft>
            </a:pPr>
            <a:r>
              <a:rPr lang="vi-VN" sz="1800" kern="100" dirty="0">
                <a:effectLst/>
                <a:latin typeface="Times New Roman" panose="02020603050405020304" pitchFamily="18" charset="0"/>
                <a:ea typeface="Aptos" panose="020B0004020202020204" pitchFamily="34" charset="0"/>
                <a:cs typeface="Times New Roman" panose="02020603050405020304" pitchFamily="18" charset="0"/>
              </a:rPr>
              <a:t>Bộ tăng cường hình ảnh (những năm 1950): Những năm 1950 chứng kiến sự phát minh ra bộ tăng cường hình ảnh . Thiết bị này khuếch đại tín hiệu tia X để tạo ra hình ảnh sáng hơn trên màn hình, giảm lượng tiếp xúc với bức xạ cần thiết để tạo ra hình ảnh rõ nét. Bộ tăng cường hình ảnh đã cải thiện đáng kể phương pháp soi huỳnh quang, cho phép theo dõi thời gian thực các chức năng của cơ thể và hướng dẫn các quy trình như đặt ống thông.</a:t>
            </a:r>
          </a:p>
          <a:p>
            <a:pPr lvl="0" algn="l">
              <a:lnSpc>
                <a:spcPct val="115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5855069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TotalTime>
  <Words>3029</Words>
  <Application>Microsoft Office PowerPoint</Application>
  <PresentationFormat>Widescreen</PresentationFormat>
  <Paragraphs>163</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Arial</vt:lpstr>
      <vt:lpstr>Calibri</vt:lpstr>
      <vt:lpstr>Calibri Light</vt:lpstr>
      <vt:lpstr>Times New Roman</vt:lpstr>
      <vt:lpstr>Office Theme</vt:lpstr>
      <vt:lpstr>Ảnh X-quang</vt:lpstr>
      <vt:lpstr>Thông tin nhóm thực hiện: 21522274 – Lê Nguyễn Hoàng Lâm 21520055 – Phạm Thanh Lâm </vt:lpstr>
      <vt:lpstr>1. Nguyên lý:</vt:lpstr>
      <vt:lpstr>1. Nguyên lý:   a. Chụp X-quang y tế là gì? </vt:lpstr>
      <vt:lpstr>1. Nguyên lý:</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2. Công nghệ chụp X-quang:</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3. Chuẩn đoán:</vt:lpstr>
      <vt:lpstr>3. Dữ liệu:</vt:lpstr>
      <vt:lpstr>Giới thiệu 1 số bộ dữ liệu:</vt:lpstr>
      <vt:lpstr>Giới thiệu 1 số bộ dữ liệu:</vt:lpstr>
      <vt:lpstr>Giới thiệu 1 số bộ dữ liệu:</vt:lpstr>
      <vt:lpstr>Giới thiệu 1 số bộ dữ liệu:</vt:lpstr>
      <vt:lpstr>Nguồn: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Chuẩn đoán:</dc:title>
  <dc:creator>Lê Nguyễn Hoàng Lâm</dc:creator>
  <cp:lastModifiedBy>Phạm Thanh Lâm</cp:lastModifiedBy>
  <cp:revision>32</cp:revision>
  <dcterms:created xsi:type="dcterms:W3CDTF">2024-03-17T04:24:20Z</dcterms:created>
  <dcterms:modified xsi:type="dcterms:W3CDTF">2024-03-18T18:28:51Z</dcterms:modified>
</cp:coreProperties>
</file>